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2" r:id="rId2"/>
    <p:sldId id="339" r:id="rId3"/>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8A7710-29D0-470F-044D-5CED1745C8A3}" name="Geoffroy, Allison" initials="GA" userId="S::ageoffroy@aquent.com::d4dc00ad-5daf-4107-ae94-5bcbfb89148b" providerId="AD"/>
  <p188:author id="{44B3278C-AB5B-083A-AF9A-DFDE8D9AA03B}" name="EDWARDS, BRITTANY" initials="BE" userId="S::H25158@glbcore.com::57442177-97d5-4256-88ec-74c7315c1f75" providerId="AD"/>
  <p188:author id="{4FBF33BE-9A6F-4536-3C10-B8644B690A47}" name="Wright, Phoebe" initials="PW" userId="S::H43618@glbcore.com::92100216-15c0-4b3a-aa19-08ac0d9170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0081"/>
    <a:srgbClr val="00CC51"/>
    <a:srgbClr val="0033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42"/>
    <p:restoredTop sz="96247" autoAdjust="0"/>
  </p:normalViewPr>
  <p:slideViewPr>
    <p:cSldViewPr>
      <p:cViewPr varScale="1">
        <p:scale>
          <a:sx n="64" d="100"/>
          <a:sy n="64" d="100"/>
        </p:scale>
        <p:origin x="67" y="4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885C90C7-CEA7-40AF-B53F-42C6DD82D57A}" type="datetimeFigureOut">
              <a:rPr lang="en-US" smtClean="0"/>
              <a:t>6/19/2026</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19AB7E66-1457-41F0-A61A-23251416709D}" type="slidenum">
              <a:rPr lang="en-US" smtClean="0"/>
              <a:t>‹#›</a:t>
            </a:fld>
            <a:endParaRPr lang="en-US"/>
          </a:p>
        </p:txBody>
      </p:sp>
    </p:spTree>
    <p:extLst>
      <p:ext uri="{BB962C8B-B14F-4D97-AF65-F5344CB8AC3E}">
        <p14:creationId xmlns:p14="http://schemas.microsoft.com/office/powerpoint/2010/main" val="1069666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SLIDE 1: Clearity: copay only health plan</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Let me walk through what makes this plan different, because it does work a little differently than a traditional health plan.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biggest thing to know upfront is this is a copay-only plan. So instead of thinking about deductibles and coinsurance before your plan really kicks in, here you’re paying a set copay for covered care right from the start.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it comes to how you access care, this plan is designed to be simple and transparent: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You can choose to have a primary care provider if you want someone helping coordinate your care, but you don’t have to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If you need to see a specialist, you can go directly, there’s no referral step</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And you’ll save the most by staying in the Open Access Plus network, which includes a broad set of doctors, hospitals, labs, and imaging centers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Now let’s talk about how you actually pay for care, because this is where the plan really differs from traditional plans.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There’s no deductible and no coinsurance on covered services, which means you’re not paying a big amount upfront before the plan starts helping. Instead, you’ll pay a copay for the care you receive.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Those copays continue until you reach your out-of-pocket maximum. That’s the yearly cap on what you’ll pay. Once you hit that maximum, the plan pays 100% of covered costs for the rest of the year.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 the simple way to think about this plan is: you’re paying predictable copays along the way, and once you hit your annual limit, you’re done paying for covered care for the rest of the year.</a:t>
            </a:r>
          </a:p>
          <a:p>
            <a:endParaRPr lang="en-US" dirty="0"/>
          </a:p>
        </p:txBody>
      </p:sp>
      <p:sp>
        <p:nvSpPr>
          <p:cNvPr id="4" name="Slide Number Placeholder 3"/>
          <p:cNvSpPr>
            <a:spLocks noGrp="1"/>
          </p:cNvSpPr>
          <p:nvPr>
            <p:ph type="sldNum" sz="quarter" idx="5"/>
          </p:nvPr>
        </p:nvSpPr>
        <p:spPr/>
        <p:txBody>
          <a:bodyPr/>
          <a:lstStyle/>
          <a:p>
            <a:fld id="{19AB7E66-1457-41F0-A61A-23251416709D}" type="slidenum">
              <a:rPr lang="en-US" smtClean="0"/>
              <a:t>1</a:t>
            </a:fld>
            <a:endParaRPr lang="en-US"/>
          </a:p>
        </p:txBody>
      </p:sp>
    </p:spTree>
    <p:extLst>
      <p:ext uri="{BB962C8B-B14F-4D97-AF65-F5344CB8AC3E}">
        <p14:creationId xmlns:p14="http://schemas.microsoft.com/office/powerpoint/2010/main" val="3766268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C415B-551B-7282-8C1D-EA6CF41B81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D6F4A-1194-E176-89A5-67F8A835E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EB4D0-C945-181F-D10E-5143F6B8EE38}"/>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SLIDE 2: Clearity: plan features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Now that you’ve seen how the plan works, this slide brings that to life in terms of what you can expect day-to-day.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 high level, Clearity is built around helping you know your cost before you get care, instead of finding out after the fact.</a:t>
            </a:r>
          </a:p>
          <a:p>
            <a:endParaRPr lang="en-US" sz="1200" kern="1200" dirty="0">
              <a:solidFill>
                <a:schemeClr val="tx1"/>
              </a:solidFill>
              <a:effectLst/>
              <a:latin typeface="+mn-lt"/>
              <a:ea typeface="+mn-ea"/>
              <a:cs typeface="+mn-cs"/>
            </a:endParaRPr>
          </a:p>
          <a:p>
            <a:r>
              <a:rPr lang="en-US" sz="1200" kern="1200">
                <a:solidFill>
                  <a:schemeClr val="tx1"/>
                </a:solidFill>
                <a:effectLst/>
                <a:latin typeface="+mn-lt"/>
                <a:ea typeface="+mn-ea"/>
                <a:cs typeface="+mn-cs"/>
              </a:rPr>
              <a:t>So again: </a:t>
            </a:r>
            <a:r>
              <a:rPr lang="en-US" sz="1200" kern="1200" dirty="0">
                <a:solidFill>
                  <a:schemeClr val="tx1"/>
                </a:solidFill>
                <a:effectLst/>
                <a:latin typeface="+mn-lt"/>
                <a:ea typeface="+mn-ea"/>
                <a:cs typeface="+mn-cs"/>
              </a:rPr>
              <a:t>there’s no deductible and no coinsurance, just copays for covered care</a:t>
            </a:r>
          </a:p>
          <a:p>
            <a:r>
              <a:rPr lang="en-US" sz="1200" kern="1200" dirty="0">
                <a:solidFill>
                  <a:schemeClr val="tx1"/>
                </a:solidFill>
                <a:effectLst/>
                <a:latin typeface="+mn-lt"/>
                <a:ea typeface="+mn-ea"/>
                <a:cs typeface="+mn-cs"/>
              </a:rPr>
              <a:t>That makes it a lot easier to understand what you’ll owe when you need care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One of the more unique features you’ll see here is around certain planned procedures.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a set list of surgeries, the plan offers a single bundled copay. What that means in practice is instead of getting multiple bills from different providers, those services are grouped together under one known copay cost ahead of time. It takes some of the guesswork out of planning for that kind of care.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Behavioral health care is also included, so support for things like therapy or mental health services is built right into the plan.</a:t>
            </a:r>
          </a:p>
          <a:p>
            <a:r>
              <a:rPr lang="en-US" sz="1200" kern="1200" dirty="0">
                <a:solidFill>
                  <a:schemeClr val="tx1"/>
                </a:solidFill>
                <a:effectLst/>
                <a:latin typeface="+mn-lt"/>
                <a:ea typeface="+mn-ea"/>
                <a:cs typeface="+mn-cs"/>
              </a:rPr>
              <a:t> </a:t>
            </a:r>
          </a:p>
          <a:p>
            <a:r>
              <a:rPr lang="en-US" sz="1200" kern="1200" dirty="0">
                <a:solidFill>
                  <a:srgbClr val="FF0000"/>
                </a:solidFill>
                <a:effectLst/>
                <a:latin typeface="+mn-lt"/>
                <a:ea typeface="+mn-ea"/>
                <a:cs typeface="+mn-cs"/>
              </a:rPr>
              <a:t>&lt;&lt;&lt;&lt;You’ll also see a financial assistance option listed here. This is designed to help make larger copays more manageable by spreading them out over time, without interest or added fees. So if you do have a higher-cost service, there’s built-in support to help you handle that cost in a more predictable way.</a:t>
            </a:r>
          </a:p>
          <a:p>
            <a:r>
              <a:rPr lang="en-US" sz="1200" kern="1200" dirty="0">
                <a:solidFill>
                  <a:srgbClr val="FF0000"/>
                </a:solidFill>
                <a:effectLst/>
                <a:latin typeface="+mn-lt"/>
                <a:ea typeface="+mn-ea"/>
                <a:cs typeface="+mn-cs"/>
              </a:rPr>
              <a:t>On the pharmacy side, the plan keeps things simple as well. Prescriptions are handled with upfront copays, so similar to your medical care, you can understand what you’ll pay upfront instead of dealing with variable costs later.&gt;&gt;&gt;&gt;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other big part of this plan is how you actually shop for care.</a:t>
            </a:r>
          </a:p>
          <a:p>
            <a:r>
              <a:rPr lang="en-US" sz="1200" kern="1200" dirty="0">
                <a:solidFill>
                  <a:schemeClr val="tx1"/>
                </a:solidFill>
                <a:effectLst/>
                <a:latin typeface="+mn-lt"/>
                <a:ea typeface="+mn-ea"/>
                <a:cs typeface="+mn-cs"/>
              </a:rPr>
              <a:t>Before you go to the doctor, you can go into myCigna, either on the app or online, and search in plain language, like “I have a sore throat.”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From there, you can: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 provider options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See different facility options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And most importantly, see your copay cost before you schedule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You can also compare locations and reviews, so you’re not just guessing, you’re making a more informed choice.</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kern="1200" dirty="0">
                <a:solidFill>
                  <a:schemeClr val="tx1"/>
                </a:solidFill>
                <a:effectLst/>
                <a:latin typeface="+mn-lt"/>
                <a:ea typeface="+mn-ea"/>
                <a:cs typeface="+mn-cs"/>
              </a:rPr>
              <a:t>So the goal of this plan is not just simpler pricing, it’s giving you tools to make decisions and budget ahead of time, so you can choose where to go based on both cost and preference.</a:t>
            </a:r>
          </a:p>
          <a:p>
            <a:endParaRPr lang="en-US" dirty="0"/>
          </a:p>
        </p:txBody>
      </p:sp>
      <p:sp>
        <p:nvSpPr>
          <p:cNvPr id="4" name="Slide Number Placeholder 3">
            <a:extLst>
              <a:ext uri="{FF2B5EF4-FFF2-40B4-BE49-F238E27FC236}">
                <a16:creationId xmlns:a16="http://schemas.microsoft.com/office/drawing/2014/main" id="{F394147E-7C28-DF5E-AAB4-F07F460640CC}"/>
              </a:ext>
            </a:extLst>
          </p:cNvPr>
          <p:cNvSpPr>
            <a:spLocks noGrp="1"/>
          </p:cNvSpPr>
          <p:nvPr>
            <p:ph type="sldNum" sz="quarter" idx="5"/>
          </p:nvPr>
        </p:nvSpPr>
        <p:spPr/>
        <p:txBody>
          <a:bodyPr/>
          <a:lstStyle/>
          <a:p>
            <a:fld id="{19AB7E66-1457-41F0-A61A-23251416709D}" type="slidenum">
              <a:rPr lang="en-US" smtClean="0"/>
              <a:t>2</a:t>
            </a:fld>
            <a:endParaRPr lang="en-US"/>
          </a:p>
        </p:txBody>
      </p:sp>
    </p:spTree>
    <p:extLst>
      <p:ext uri="{BB962C8B-B14F-4D97-AF65-F5344CB8AC3E}">
        <p14:creationId xmlns:p14="http://schemas.microsoft.com/office/powerpoint/2010/main" val="3324018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000" b="1" i="0">
                <a:solidFill>
                  <a:srgbClr val="0033FF"/>
                </a:solidFill>
                <a:latin typeface="Georgia"/>
                <a:cs typeface="Georgi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6" name="Holder 6"/>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6" name="Holder 6"/>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60909" y="6161544"/>
            <a:ext cx="791002" cy="428917"/>
          </a:xfrm>
          <a:prstGeom prst="rect">
            <a:avLst/>
          </a:prstGeom>
        </p:spPr>
      </p:pic>
      <p:sp>
        <p:nvSpPr>
          <p:cNvPr id="17" name="bg object 17"/>
          <p:cNvSpPr/>
          <p:nvPr/>
        </p:nvSpPr>
        <p:spPr>
          <a:xfrm>
            <a:off x="6179014" y="1824099"/>
            <a:ext cx="5653405" cy="3844290"/>
          </a:xfrm>
          <a:custGeom>
            <a:avLst/>
            <a:gdLst/>
            <a:ahLst/>
            <a:cxnLst/>
            <a:rect l="l" t="t" r="r" b="b"/>
            <a:pathLst>
              <a:path w="5653405" h="3844290">
                <a:moveTo>
                  <a:pt x="5652985" y="0"/>
                </a:moveTo>
                <a:lnTo>
                  <a:pt x="486803" y="0"/>
                </a:lnTo>
                <a:lnTo>
                  <a:pt x="437032" y="2209"/>
                </a:lnTo>
                <a:lnTo>
                  <a:pt x="388696" y="8686"/>
                </a:lnTo>
                <a:lnTo>
                  <a:pt x="342049" y="19227"/>
                </a:lnTo>
                <a:lnTo>
                  <a:pt x="297319" y="33616"/>
                </a:lnTo>
                <a:lnTo>
                  <a:pt x="254762" y="51638"/>
                </a:lnTo>
                <a:lnTo>
                  <a:pt x="214630" y="73063"/>
                </a:lnTo>
                <a:lnTo>
                  <a:pt x="177152" y="97688"/>
                </a:lnTo>
                <a:lnTo>
                  <a:pt x="142582" y="125298"/>
                </a:lnTo>
                <a:lnTo>
                  <a:pt x="111163" y="155676"/>
                </a:lnTo>
                <a:lnTo>
                  <a:pt x="83146" y="188607"/>
                </a:lnTo>
                <a:lnTo>
                  <a:pt x="58762" y="223888"/>
                </a:lnTo>
                <a:lnTo>
                  <a:pt x="38252" y="261277"/>
                </a:lnTo>
                <a:lnTo>
                  <a:pt x="21882" y="300583"/>
                </a:lnTo>
                <a:lnTo>
                  <a:pt x="9893" y="341579"/>
                </a:lnTo>
                <a:lnTo>
                  <a:pt x="2514" y="384060"/>
                </a:lnTo>
                <a:lnTo>
                  <a:pt x="0" y="427799"/>
                </a:lnTo>
                <a:lnTo>
                  <a:pt x="0" y="3844213"/>
                </a:lnTo>
                <a:lnTo>
                  <a:pt x="5166182" y="3844213"/>
                </a:lnTo>
                <a:lnTo>
                  <a:pt x="5215953" y="3842004"/>
                </a:lnTo>
                <a:lnTo>
                  <a:pt x="5264289" y="3835527"/>
                </a:lnTo>
                <a:lnTo>
                  <a:pt x="5310949" y="3824986"/>
                </a:lnTo>
                <a:lnTo>
                  <a:pt x="5355666" y="3810596"/>
                </a:lnTo>
                <a:lnTo>
                  <a:pt x="5398223" y="3792575"/>
                </a:lnTo>
                <a:lnTo>
                  <a:pt x="5438355" y="3771150"/>
                </a:lnTo>
                <a:lnTo>
                  <a:pt x="5475833" y="3746525"/>
                </a:lnTo>
                <a:lnTo>
                  <a:pt x="5510403" y="3718915"/>
                </a:lnTo>
                <a:lnTo>
                  <a:pt x="5541822" y="3688537"/>
                </a:lnTo>
                <a:lnTo>
                  <a:pt x="5569851" y="3655606"/>
                </a:lnTo>
                <a:lnTo>
                  <a:pt x="5594235" y="3620338"/>
                </a:lnTo>
                <a:lnTo>
                  <a:pt x="5614733" y="3582936"/>
                </a:lnTo>
                <a:lnTo>
                  <a:pt x="5631103" y="3543630"/>
                </a:lnTo>
                <a:lnTo>
                  <a:pt x="5643092" y="3502634"/>
                </a:lnTo>
                <a:lnTo>
                  <a:pt x="5650471" y="3460165"/>
                </a:lnTo>
                <a:lnTo>
                  <a:pt x="5652985" y="3416427"/>
                </a:lnTo>
                <a:lnTo>
                  <a:pt x="5652985" y="0"/>
                </a:lnTo>
                <a:close/>
              </a:path>
            </a:pathLst>
          </a:custGeom>
          <a:solidFill>
            <a:srgbClr val="F0F0F0"/>
          </a:solidFill>
        </p:spPr>
        <p:txBody>
          <a:bodyPr wrap="square" lIns="0" tIns="0" rIns="0" bIns="0" rtlCol="0"/>
          <a:lstStyle/>
          <a:p>
            <a:endParaRPr/>
          </a:p>
        </p:txBody>
      </p:sp>
      <p:sp>
        <p:nvSpPr>
          <p:cNvPr id="18" name="bg object 18"/>
          <p:cNvSpPr/>
          <p:nvPr/>
        </p:nvSpPr>
        <p:spPr>
          <a:xfrm>
            <a:off x="367460" y="1824099"/>
            <a:ext cx="5645785" cy="3844290"/>
          </a:xfrm>
          <a:custGeom>
            <a:avLst/>
            <a:gdLst/>
            <a:ahLst/>
            <a:cxnLst/>
            <a:rect l="l" t="t" r="r" b="b"/>
            <a:pathLst>
              <a:path w="5645785" h="3844290">
                <a:moveTo>
                  <a:pt x="5645505" y="0"/>
                </a:moveTo>
                <a:lnTo>
                  <a:pt x="486168" y="0"/>
                </a:lnTo>
                <a:lnTo>
                  <a:pt x="436460" y="2209"/>
                </a:lnTo>
                <a:lnTo>
                  <a:pt x="388188" y="8686"/>
                </a:lnTo>
                <a:lnTo>
                  <a:pt x="341591" y="19227"/>
                </a:lnTo>
                <a:lnTo>
                  <a:pt x="296925" y="33616"/>
                </a:lnTo>
                <a:lnTo>
                  <a:pt x="254431" y="51638"/>
                </a:lnTo>
                <a:lnTo>
                  <a:pt x="214350" y="73063"/>
                </a:lnTo>
                <a:lnTo>
                  <a:pt x="176923" y="97688"/>
                </a:lnTo>
                <a:lnTo>
                  <a:pt x="142392" y="125298"/>
                </a:lnTo>
                <a:lnTo>
                  <a:pt x="111023" y="155676"/>
                </a:lnTo>
                <a:lnTo>
                  <a:pt x="83032" y="188607"/>
                </a:lnTo>
                <a:lnTo>
                  <a:pt x="58674" y="223888"/>
                </a:lnTo>
                <a:lnTo>
                  <a:pt x="38201" y="261277"/>
                </a:lnTo>
                <a:lnTo>
                  <a:pt x="21856" y="300583"/>
                </a:lnTo>
                <a:lnTo>
                  <a:pt x="9880" y="341579"/>
                </a:lnTo>
                <a:lnTo>
                  <a:pt x="2514" y="384060"/>
                </a:lnTo>
                <a:lnTo>
                  <a:pt x="0" y="427799"/>
                </a:lnTo>
                <a:lnTo>
                  <a:pt x="0" y="3844213"/>
                </a:lnTo>
                <a:lnTo>
                  <a:pt x="5159349" y="3844213"/>
                </a:lnTo>
                <a:lnTo>
                  <a:pt x="5209057" y="3842004"/>
                </a:lnTo>
                <a:lnTo>
                  <a:pt x="5257330" y="3835527"/>
                </a:lnTo>
                <a:lnTo>
                  <a:pt x="5303913" y="3824986"/>
                </a:lnTo>
                <a:lnTo>
                  <a:pt x="5348579" y="3810596"/>
                </a:lnTo>
                <a:lnTo>
                  <a:pt x="5391073" y="3792575"/>
                </a:lnTo>
                <a:lnTo>
                  <a:pt x="5431167" y="3771150"/>
                </a:lnTo>
                <a:lnTo>
                  <a:pt x="5468581" y="3746525"/>
                </a:lnTo>
                <a:lnTo>
                  <a:pt x="5503113" y="3718915"/>
                </a:lnTo>
                <a:lnTo>
                  <a:pt x="5534494" y="3688537"/>
                </a:lnTo>
                <a:lnTo>
                  <a:pt x="5562473" y="3655606"/>
                </a:lnTo>
                <a:lnTo>
                  <a:pt x="5586831" y="3620338"/>
                </a:lnTo>
                <a:lnTo>
                  <a:pt x="5607304" y="3582936"/>
                </a:lnTo>
                <a:lnTo>
                  <a:pt x="5623648" y="3543630"/>
                </a:lnTo>
                <a:lnTo>
                  <a:pt x="5635625" y="3502634"/>
                </a:lnTo>
                <a:lnTo>
                  <a:pt x="5642991" y="3460165"/>
                </a:lnTo>
                <a:lnTo>
                  <a:pt x="5645505" y="3416427"/>
                </a:lnTo>
                <a:lnTo>
                  <a:pt x="5645505" y="0"/>
                </a:lnTo>
                <a:close/>
              </a:path>
            </a:pathLst>
          </a:custGeom>
          <a:solidFill>
            <a:srgbClr val="F0F0F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7" name="Holder 7"/>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9550"/>
            <a:ext cx="12192000" cy="6848475"/>
          </a:xfrm>
          <a:custGeom>
            <a:avLst/>
            <a:gdLst/>
            <a:ahLst/>
            <a:cxnLst/>
            <a:rect l="l" t="t" r="r" b="b"/>
            <a:pathLst>
              <a:path w="12192000" h="6848475">
                <a:moveTo>
                  <a:pt x="12192000" y="0"/>
                </a:moveTo>
                <a:lnTo>
                  <a:pt x="0" y="0"/>
                </a:lnTo>
                <a:lnTo>
                  <a:pt x="0" y="6848449"/>
                </a:lnTo>
                <a:lnTo>
                  <a:pt x="12192000" y="6848449"/>
                </a:lnTo>
                <a:lnTo>
                  <a:pt x="12192000" y="0"/>
                </a:lnTo>
                <a:close/>
              </a:path>
            </a:pathLst>
          </a:custGeom>
          <a:solidFill>
            <a:srgbClr val="0033FF"/>
          </a:solidFill>
        </p:spPr>
        <p:txBody>
          <a:bodyPr wrap="square" lIns="0" tIns="0" rIns="0" bIns="0" rtlCol="0"/>
          <a:lstStyle/>
          <a:p>
            <a:endParaRPr/>
          </a:p>
        </p:txBody>
      </p:sp>
      <p:sp>
        <p:nvSpPr>
          <p:cNvPr id="17" name="bg object 17"/>
          <p:cNvSpPr/>
          <p:nvPr/>
        </p:nvSpPr>
        <p:spPr>
          <a:xfrm>
            <a:off x="10556148" y="5498550"/>
            <a:ext cx="410845" cy="609600"/>
          </a:xfrm>
          <a:custGeom>
            <a:avLst/>
            <a:gdLst/>
            <a:ahLst/>
            <a:cxnLst/>
            <a:rect l="l" t="t" r="r" b="b"/>
            <a:pathLst>
              <a:path w="410845" h="609600">
                <a:moveTo>
                  <a:pt x="385787" y="0"/>
                </a:moveTo>
                <a:lnTo>
                  <a:pt x="337400" y="11556"/>
                </a:lnTo>
                <a:lnTo>
                  <a:pt x="290461" y="27736"/>
                </a:lnTo>
                <a:lnTo>
                  <a:pt x="245427" y="48526"/>
                </a:lnTo>
                <a:lnTo>
                  <a:pt x="202742" y="73952"/>
                </a:lnTo>
                <a:lnTo>
                  <a:pt x="162877" y="103987"/>
                </a:lnTo>
                <a:lnTo>
                  <a:pt x="126263" y="138658"/>
                </a:lnTo>
                <a:lnTo>
                  <a:pt x="93383" y="177939"/>
                </a:lnTo>
                <a:lnTo>
                  <a:pt x="64681" y="221843"/>
                </a:lnTo>
                <a:lnTo>
                  <a:pt x="40004" y="268820"/>
                </a:lnTo>
                <a:lnTo>
                  <a:pt x="21399" y="317030"/>
                </a:lnTo>
                <a:lnTo>
                  <a:pt x="8661" y="366077"/>
                </a:lnTo>
                <a:lnTo>
                  <a:pt x="1600" y="415518"/>
                </a:lnTo>
                <a:lnTo>
                  <a:pt x="0" y="464972"/>
                </a:lnTo>
                <a:lnTo>
                  <a:pt x="3644" y="514007"/>
                </a:lnTo>
                <a:lnTo>
                  <a:pt x="12331" y="562216"/>
                </a:lnTo>
                <a:lnTo>
                  <a:pt x="25857" y="609193"/>
                </a:lnTo>
                <a:lnTo>
                  <a:pt x="74104" y="598652"/>
                </a:lnTo>
                <a:lnTo>
                  <a:pt x="120700" y="582942"/>
                </a:lnTo>
                <a:lnTo>
                  <a:pt x="165303" y="562203"/>
                </a:lnTo>
                <a:lnTo>
                  <a:pt x="207594" y="536562"/>
                </a:lnTo>
                <a:lnTo>
                  <a:pt x="247230" y="506133"/>
                </a:lnTo>
                <a:lnTo>
                  <a:pt x="283895" y="471030"/>
                </a:lnTo>
                <a:lnTo>
                  <a:pt x="317258" y="431393"/>
                </a:lnTo>
                <a:lnTo>
                  <a:pt x="346976" y="387349"/>
                </a:lnTo>
                <a:lnTo>
                  <a:pt x="370649" y="341528"/>
                </a:lnTo>
                <a:lnTo>
                  <a:pt x="388772" y="294144"/>
                </a:lnTo>
                <a:lnTo>
                  <a:pt x="401434" y="245605"/>
                </a:lnTo>
                <a:lnTo>
                  <a:pt x="408724" y="196316"/>
                </a:lnTo>
                <a:lnTo>
                  <a:pt x="410730" y="146697"/>
                </a:lnTo>
                <a:lnTo>
                  <a:pt x="407517" y="97167"/>
                </a:lnTo>
                <a:lnTo>
                  <a:pt x="399173" y="48132"/>
                </a:lnTo>
                <a:lnTo>
                  <a:pt x="385787" y="0"/>
                </a:lnTo>
                <a:close/>
              </a:path>
            </a:pathLst>
          </a:custGeom>
          <a:solidFill>
            <a:srgbClr val="110081"/>
          </a:solidFill>
        </p:spPr>
        <p:txBody>
          <a:bodyPr wrap="square" lIns="0" tIns="0" rIns="0" bIns="0" rtlCol="0"/>
          <a:lstStyle/>
          <a:p>
            <a:endParaRPr/>
          </a:p>
        </p:txBody>
      </p:sp>
      <p:sp>
        <p:nvSpPr>
          <p:cNvPr id="18" name="bg object 18"/>
          <p:cNvSpPr/>
          <p:nvPr/>
        </p:nvSpPr>
        <p:spPr>
          <a:xfrm>
            <a:off x="11970104" y="3795698"/>
            <a:ext cx="222250" cy="1279525"/>
          </a:xfrm>
          <a:custGeom>
            <a:avLst/>
            <a:gdLst/>
            <a:ahLst/>
            <a:cxnLst/>
            <a:rect l="l" t="t" r="r" b="b"/>
            <a:pathLst>
              <a:path w="222250" h="1279525">
                <a:moveTo>
                  <a:pt x="221894" y="0"/>
                </a:moveTo>
                <a:lnTo>
                  <a:pt x="185508" y="47028"/>
                </a:lnTo>
                <a:lnTo>
                  <a:pt x="158686" y="87630"/>
                </a:lnTo>
                <a:lnTo>
                  <a:pt x="133756" y="129425"/>
                </a:lnTo>
                <a:lnTo>
                  <a:pt x="110769" y="172339"/>
                </a:lnTo>
                <a:lnTo>
                  <a:pt x="89776" y="216319"/>
                </a:lnTo>
                <a:lnTo>
                  <a:pt x="70853" y="261289"/>
                </a:lnTo>
                <a:lnTo>
                  <a:pt x="54025" y="307200"/>
                </a:lnTo>
                <a:lnTo>
                  <a:pt x="39369" y="353987"/>
                </a:lnTo>
                <a:lnTo>
                  <a:pt x="26936" y="401586"/>
                </a:lnTo>
                <a:lnTo>
                  <a:pt x="16776" y="449935"/>
                </a:lnTo>
                <a:lnTo>
                  <a:pt x="8940" y="498983"/>
                </a:lnTo>
                <a:lnTo>
                  <a:pt x="3505" y="548640"/>
                </a:lnTo>
                <a:lnTo>
                  <a:pt x="495" y="598868"/>
                </a:lnTo>
                <a:lnTo>
                  <a:pt x="0" y="649605"/>
                </a:lnTo>
                <a:lnTo>
                  <a:pt x="2044" y="700773"/>
                </a:lnTo>
                <a:lnTo>
                  <a:pt x="6705" y="752309"/>
                </a:lnTo>
                <a:lnTo>
                  <a:pt x="14020" y="804176"/>
                </a:lnTo>
                <a:lnTo>
                  <a:pt x="23507" y="855916"/>
                </a:lnTo>
                <a:lnTo>
                  <a:pt x="35458" y="906614"/>
                </a:lnTo>
                <a:lnTo>
                  <a:pt x="49809" y="956221"/>
                </a:lnTo>
                <a:lnTo>
                  <a:pt x="66484" y="1004684"/>
                </a:lnTo>
                <a:lnTo>
                  <a:pt x="85432" y="1051928"/>
                </a:lnTo>
                <a:lnTo>
                  <a:pt x="106540" y="1097902"/>
                </a:lnTo>
                <a:lnTo>
                  <a:pt x="129768" y="1142555"/>
                </a:lnTo>
                <a:lnTo>
                  <a:pt x="155041" y="1185824"/>
                </a:lnTo>
                <a:lnTo>
                  <a:pt x="182270" y="1227645"/>
                </a:lnTo>
                <a:lnTo>
                  <a:pt x="221894" y="1279194"/>
                </a:lnTo>
                <a:lnTo>
                  <a:pt x="221894" y="0"/>
                </a:lnTo>
                <a:close/>
              </a:path>
            </a:pathLst>
          </a:custGeom>
          <a:solidFill>
            <a:srgbClr val="110081"/>
          </a:solidFill>
        </p:spPr>
        <p:txBody>
          <a:bodyPr wrap="square" lIns="0" tIns="0" rIns="0" bIns="0" rtlCol="0"/>
          <a:lstStyle/>
          <a:p>
            <a:endParaRPr/>
          </a:p>
        </p:txBody>
      </p:sp>
      <p:sp>
        <p:nvSpPr>
          <p:cNvPr id="19" name="bg object 19"/>
          <p:cNvSpPr/>
          <p:nvPr/>
        </p:nvSpPr>
        <p:spPr>
          <a:xfrm>
            <a:off x="6878737" y="1647597"/>
            <a:ext cx="828675" cy="388620"/>
          </a:xfrm>
          <a:custGeom>
            <a:avLst/>
            <a:gdLst/>
            <a:ahLst/>
            <a:cxnLst/>
            <a:rect l="l" t="t" r="r" b="b"/>
            <a:pathLst>
              <a:path w="828675" h="388619">
                <a:moveTo>
                  <a:pt x="380809" y="0"/>
                </a:moveTo>
                <a:lnTo>
                  <a:pt x="332295" y="2260"/>
                </a:lnTo>
                <a:lnTo>
                  <a:pt x="284835" y="8674"/>
                </a:lnTo>
                <a:lnTo>
                  <a:pt x="238645" y="19088"/>
                </a:lnTo>
                <a:lnTo>
                  <a:pt x="193929" y="33350"/>
                </a:lnTo>
                <a:lnTo>
                  <a:pt x="150914" y="51320"/>
                </a:lnTo>
                <a:lnTo>
                  <a:pt x="109804" y="72847"/>
                </a:lnTo>
                <a:lnTo>
                  <a:pt x="70802" y="97790"/>
                </a:lnTo>
                <a:lnTo>
                  <a:pt x="34137" y="125984"/>
                </a:lnTo>
                <a:lnTo>
                  <a:pt x="0" y="157289"/>
                </a:lnTo>
                <a:lnTo>
                  <a:pt x="28105" y="194208"/>
                </a:lnTo>
                <a:lnTo>
                  <a:pt x="59372" y="228574"/>
                </a:lnTo>
                <a:lnTo>
                  <a:pt x="93611" y="260197"/>
                </a:lnTo>
                <a:lnTo>
                  <a:pt x="130606" y="288848"/>
                </a:lnTo>
                <a:lnTo>
                  <a:pt x="170129" y="314325"/>
                </a:lnTo>
                <a:lnTo>
                  <a:pt x="211975" y="336423"/>
                </a:lnTo>
                <a:lnTo>
                  <a:pt x="255955" y="354914"/>
                </a:lnTo>
                <a:lnTo>
                  <a:pt x="301828" y="369595"/>
                </a:lnTo>
                <a:lnTo>
                  <a:pt x="349389" y="380250"/>
                </a:lnTo>
                <a:lnTo>
                  <a:pt x="398437" y="386676"/>
                </a:lnTo>
                <a:lnTo>
                  <a:pt x="447802" y="388607"/>
                </a:lnTo>
                <a:lnTo>
                  <a:pt x="496316" y="386080"/>
                </a:lnTo>
                <a:lnTo>
                  <a:pt x="543775" y="379272"/>
                </a:lnTo>
                <a:lnTo>
                  <a:pt x="589965" y="368376"/>
                </a:lnTo>
                <a:lnTo>
                  <a:pt x="634682" y="353580"/>
                </a:lnTo>
                <a:lnTo>
                  <a:pt x="677697" y="335089"/>
                </a:lnTo>
                <a:lnTo>
                  <a:pt x="718807" y="313080"/>
                </a:lnTo>
                <a:lnTo>
                  <a:pt x="757809" y="287756"/>
                </a:lnTo>
                <a:lnTo>
                  <a:pt x="794473" y="259295"/>
                </a:lnTo>
                <a:lnTo>
                  <a:pt x="828611" y="227888"/>
                </a:lnTo>
                <a:lnTo>
                  <a:pt x="800506" y="191922"/>
                </a:lnTo>
                <a:lnTo>
                  <a:pt x="769226" y="158318"/>
                </a:lnTo>
                <a:lnTo>
                  <a:pt x="734999" y="127304"/>
                </a:lnTo>
                <a:lnTo>
                  <a:pt x="698004" y="99098"/>
                </a:lnTo>
                <a:lnTo>
                  <a:pt x="658482" y="73939"/>
                </a:lnTo>
                <a:lnTo>
                  <a:pt x="616623" y="52057"/>
                </a:lnTo>
                <a:lnTo>
                  <a:pt x="572655" y="33693"/>
                </a:lnTo>
                <a:lnTo>
                  <a:pt x="526783" y="19088"/>
                </a:lnTo>
                <a:lnTo>
                  <a:pt x="479221" y="8458"/>
                </a:lnTo>
                <a:lnTo>
                  <a:pt x="430174" y="2032"/>
                </a:lnTo>
                <a:lnTo>
                  <a:pt x="380809" y="0"/>
                </a:lnTo>
                <a:close/>
              </a:path>
            </a:pathLst>
          </a:custGeom>
          <a:solidFill>
            <a:srgbClr val="110081"/>
          </a:solidFill>
        </p:spPr>
        <p:txBody>
          <a:bodyPr wrap="square" lIns="0" tIns="0" rIns="0" bIns="0" rtlCol="0"/>
          <a:lstStyle/>
          <a:p>
            <a:endParaRPr/>
          </a:p>
        </p:txBody>
      </p:sp>
      <p:sp>
        <p:nvSpPr>
          <p:cNvPr id="20" name="bg object 20"/>
          <p:cNvSpPr/>
          <p:nvPr/>
        </p:nvSpPr>
        <p:spPr>
          <a:xfrm>
            <a:off x="9755426" y="6304720"/>
            <a:ext cx="579120" cy="553720"/>
          </a:xfrm>
          <a:custGeom>
            <a:avLst/>
            <a:gdLst/>
            <a:ahLst/>
            <a:cxnLst/>
            <a:rect l="l" t="t" r="r" b="b"/>
            <a:pathLst>
              <a:path w="579120" h="553720">
                <a:moveTo>
                  <a:pt x="512800" y="0"/>
                </a:moveTo>
                <a:lnTo>
                  <a:pt x="465531" y="4902"/>
                </a:lnTo>
                <a:lnTo>
                  <a:pt x="419785" y="12763"/>
                </a:lnTo>
                <a:lnTo>
                  <a:pt x="375538" y="23939"/>
                </a:lnTo>
                <a:lnTo>
                  <a:pt x="332778" y="38798"/>
                </a:lnTo>
                <a:lnTo>
                  <a:pt x="291464" y="57657"/>
                </a:lnTo>
                <a:lnTo>
                  <a:pt x="251561" y="80860"/>
                </a:lnTo>
                <a:lnTo>
                  <a:pt x="213055" y="108800"/>
                </a:lnTo>
                <a:lnTo>
                  <a:pt x="175907" y="141795"/>
                </a:lnTo>
                <a:lnTo>
                  <a:pt x="140080" y="180187"/>
                </a:lnTo>
                <a:lnTo>
                  <a:pt x="109512" y="219265"/>
                </a:lnTo>
                <a:lnTo>
                  <a:pt x="84086" y="260324"/>
                </a:lnTo>
                <a:lnTo>
                  <a:pt x="63169" y="303199"/>
                </a:lnTo>
                <a:lnTo>
                  <a:pt x="46075" y="347713"/>
                </a:lnTo>
                <a:lnTo>
                  <a:pt x="32080" y="393623"/>
                </a:lnTo>
                <a:lnTo>
                  <a:pt x="20548" y="440778"/>
                </a:lnTo>
                <a:lnTo>
                  <a:pt x="0" y="553262"/>
                </a:lnTo>
                <a:lnTo>
                  <a:pt x="415518" y="553262"/>
                </a:lnTo>
                <a:lnTo>
                  <a:pt x="502259" y="448729"/>
                </a:lnTo>
                <a:lnTo>
                  <a:pt x="526326" y="404596"/>
                </a:lnTo>
                <a:lnTo>
                  <a:pt x="545833" y="359409"/>
                </a:lnTo>
                <a:lnTo>
                  <a:pt x="560793" y="312712"/>
                </a:lnTo>
                <a:lnTo>
                  <a:pt x="571271" y="264109"/>
                </a:lnTo>
                <a:lnTo>
                  <a:pt x="577291" y="213207"/>
                </a:lnTo>
                <a:lnTo>
                  <a:pt x="578904" y="159550"/>
                </a:lnTo>
                <a:lnTo>
                  <a:pt x="576148" y="102755"/>
                </a:lnTo>
                <a:lnTo>
                  <a:pt x="569074" y="42405"/>
                </a:lnTo>
                <a:lnTo>
                  <a:pt x="550163" y="9283"/>
                </a:lnTo>
                <a:lnTo>
                  <a:pt x="512800" y="0"/>
                </a:lnTo>
                <a:close/>
              </a:path>
            </a:pathLst>
          </a:custGeom>
          <a:solidFill>
            <a:srgbClr val="110081"/>
          </a:solidFill>
        </p:spPr>
        <p:txBody>
          <a:bodyPr wrap="square" lIns="0" tIns="0" rIns="0" bIns="0" rtlCol="0"/>
          <a:lstStyle/>
          <a:p>
            <a:endParaRPr/>
          </a:p>
        </p:txBody>
      </p:sp>
      <p:sp>
        <p:nvSpPr>
          <p:cNvPr id="21" name="bg object 21"/>
          <p:cNvSpPr/>
          <p:nvPr/>
        </p:nvSpPr>
        <p:spPr>
          <a:xfrm>
            <a:off x="11907201" y="56196"/>
            <a:ext cx="285115" cy="1095375"/>
          </a:xfrm>
          <a:custGeom>
            <a:avLst/>
            <a:gdLst/>
            <a:ahLst/>
            <a:cxnLst/>
            <a:rect l="l" t="t" r="r" b="b"/>
            <a:pathLst>
              <a:path w="285115" h="1095375">
                <a:moveTo>
                  <a:pt x="284797" y="0"/>
                </a:moveTo>
                <a:lnTo>
                  <a:pt x="231901" y="64477"/>
                </a:lnTo>
                <a:lnTo>
                  <a:pt x="198856" y="111899"/>
                </a:lnTo>
                <a:lnTo>
                  <a:pt x="168071" y="160820"/>
                </a:lnTo>
                <a:lnTo>
                  <a:pt x="139623" y="210781"/>
                </a:lnTo>
                <a:lnTo>
                  <a:pt x="113576" y="261327"/>
                </a:lnTo>
                <a:lnTo>
                  <a:pt x="90030" y="312000"/>
                </a:lnTo>
                <a:lnTo>
                  <a:pt x="69024" y="362343"/>
                </a:lnTo>
                <a:lnTo>
                  <a:pt x="50634" y="411873"/>
                </a:lnTo>
                <a:lnTo>
                  <a:pt x="34963" y="460171"/>
                </a:lnTo>
                <a:lnTo>
                  <a:pt x="22047" y="506742"/>
                </a:lnTo>
                <a:lnTo>
                  <a:pt x="11976" y="551141"/>
                </a:lnTo>
                <a:lnTo>
                  <a:pt x="4825" y="592912"/>
                </a:lnTo>
                <a:lnTo>
                  <a:pt x="660" y="631596"/>
                </a:lnTo>
                <a:lnTo>
                  <a:pt x="0" y="682777"/>
                </a:lnTo>
                <a:lnTo>
                  <a:pt x="4813" y="732307"/>
                </a:lnTo>
                <a:lnTo>
                  <a:pt x="14668" y="779970"/>
                </a:lnTo>
                <a:lnTo>
                  <a:pt x="29159" y="825576"/>
                </a:lnTo>
                <a:lnTo>
                  <a:pt x="47853" y="868934"/>
                </a:lnTo>
                <a:lnTo>
                  <a:pt x="70357" y="909853"/>
                </a:lnTo>
                <a:lnTo>
                  <a:pt x="96240" y="948131"/>
                </a:lnTo>
                <a:lnTo>
                  <a:pt x="125082" y="983564"/>
                </a:lnTo>
                <a:lnTo>
                  <a:pt x="156476" y="1015961"/>
                </a:lnTo>
                <a:lnTo>
                  <a:pt x="190004" y="1045133"/>
                </a:lnTo>
                <a:lnTo>
                  <a:pt x="225247" y="1070889"/>
                </a:lnTo>
                <a:lnTo>
                  <a:pt x="261785" y="1093012"/>
                </a:lnTo>
                <a:lnTo>
                  <a:pt x="284797" y="1094778"/>
                </a:lnTo>
                <a:lnTo>
                  <a:pt x="284797" y="0"/>
                </a:lnTo>
                <a:close/>
              </a:path>
            </a:pathLst>
          </a:custGeom>
          <a:solidFill>
            <a:srgbClr val="110081"/>
          </a:solidFill>
        </p:spPr>
        <p:txBody>
          <a:bodyPr wrap="square" lIns="0" tIns="0" rIns="0" bIns="0" rtlCol="0"/>
          <a:lstStyle/>
          <a:p>
            <a:endParaRPr/>
          </a:p>
        </p:txBody>
      </p:sp>
      <p:sp>
        <p:nvSpPr>
          <p:cNvPr id="22" name="bg object 22"/>
          <p:cNvSpPr/>
          <p:nvPr/>
        </p:nvSpPr>
        <p:spPr>
          <a:xfrm>
            <a:off x="11222513" y="5928660"/>
            <a:ext cx="494665" cy="929640"/>
          </a:xfrm>
          <a:custGeom>
            <a:avLst/>
            <a:gdLst/>
            <a:ahLst/>
            <a:cxnLst/>
            <a:rect l="l" t="t" r="r" b="b"/>
            <a:pathLst>
              <a:path w="494665" h="929640">
                <a:moveTo>
                  <a:pt x="352386" y="0"/>
                </a:moveTo>
                <a:lnTo>
                  <a:pt x="295668" y="14173"/>
                </a:lnTo>
                <a:lnTo>
                  <a:pt x="253542" y="33210"/>
                </a:lnTo>
                <a:lnTo>
                  <a:pt x="213296" y="57429"/>
                </a:lnTo>
                <a:lnTo>
                  <a:pt x="175374" y="86486"/>
                </a:lnTo>
                <a:lnTo>
                  <a:pt x="140169" y="120027"/>
                </a:lnTo>
                <a:lnTo>
                  <a:pt x="108153" y="157695"/>
                </a:lnTo>
                <a:lnTo>
                  <a:pt x="79692" y="199123"/>
                </a:lnTo>
                <a:lnTo>
                  <a:pt x="55232" y="243954"/>
                </a:lnTo>
                <a:lnTo>
                  <a:pt x="35204" y="291833"/>
                </a:lnTo>
                <a:lnTo>
                  <a:pt x="20015" y="342391"/>
                </a:lnTo>
                <a:lnTo>
                  <a:pt x="10185" y="389915"/>
                </a:lnTo>
                <a:lnTo>
                  <a:pt x="3619" y="438645"/>
                </a:lnTo>
                <a:lnTo>
                  <a:pt x="241" y="488353"/>
                </a:lnTo>
                <a:lnTo>
                  <a:pt x="0" y="538784"/>
                </a:lnTo>
                <a:lnTo>
                  <a:pt x="2793" y="589660"/>
                </a:lnTo>
                <a:lnTo>
                  <a:pt x="8597" y="640727"/>
                </a:lnTo>
                <a:lnTo>
                  <a:pt x="17335" y="691756"/>
                </a:lnTo>
                <a:lnTo>
                  <a:pt x="28930" y="742467"/>
                </a:lnTo>
                <a:lnTo>
                  <a:pt x="43319" y="792619"/>
                </a:lnTo>
                <a:lnTo>
                  <a:pt x="60426" y="841959"/>
                </a:lnTo>
                <a:lnTo>
                  <a:pt x="80200" y="890219"/>
                </a:lnTo>
                <a:lnTo>
                  <a:pt x="99999" y="929335"/>
                </a:lnTo>
                <a:lnTo>
                  <a:pt x="277621" y="929335"/>
                </a:lnTo>
                <a:lnTo>
                  <a:pt x="329628" y="859370"/>
                </a:lnTo>
                <a:lnTo>
                  <a:pt x="360730" y="812114"/>
                </a:lnTo>
                <a:lnTo>
                  <a:pt x="387781" y="766114"/>
                </a:lnTo>
                <a:lnTo>
                  <a:pt x="411162" y="720750"/>
                </a:lnTo>
                <a:lnTo>
                  <a:pt x="431291" y="675347"/>
                </a:lnTo>
                <a:lnTo>
                  <a:pt x="448563" y="629284"/>
                </a:lnTo>
                <a:lnTo>
                  <a:pt x="463372" y="581913"/>
                </a:lnTo>
                <a:lnTo>
                  <a:pt x="476110" y="532587"/>
                </a:lnTo>
                <a:lnTo>
                  <a:pt x="485774" y="482028"/>
                </a:lnTo>
                <a:lnTo>
                  <a:pt x="491807" y="430618"/>
                </a:lnTo>
                <a:lnTo>
                  <a:pt x="494258" y="378866"/>
                </a:lnTo>
                <a:lnTo>
                  <a:pt x="493140" y="327355"/>
                </a:lnTo>
                <a:lnTo>
                  <a:pt x="488518" y="276605"/>
                </a:lnTo>
                <a:lnTo>
                  <a:pt x="480377" y="227164"/>
                </a:lnTo>
                <a:lnTo>
                  <a:pt x="468782" y="179539"/>
                </a:lnTo>
                <a:lnTo>
                  <a:pt x="453758" y="134327"/>
                </a:lnTo>
                <a:lnTo>
                  <a:pt x="435330" y="92011"/>
                </a:lnTo>
                <a:lnTo>
                  <a:pt x="413537" y="53174"/>
                </a:lnTo>
                <a:lnTo>
                  <a:pt x="388404" y="18338"/>
                </a:lnTo>
                <a:lnTo>
                  <a:pt x="352386" y="0"/>
                </a:lnTo>
                <a:close/>
              </a:path>
            </a:pathLst>
          </a:custGeom>
          <a:solidFill>
            <a:srgbClr val="110081"/>
          </a:solidFill>
        </p:spPr>
        <p:txBody>
          <a:bodyPr wrap="square" lIns="0" tIns="0" rIns="0" bIns="0" rtlCol="0"/>
          <a:lstStyle/>
          <a:p>
            <a:endParaRPr/>
          </a:p>
        </p:txBody>
      </p:sp>
      <p:pic>
        <p:nvPicPr>
          <p:cNvPr id="23" name="bg object 23"/>
          <p:cNvPicPr/>
          <p:nvPr/>
        </p:nvPicPr>
        <p:blipFill>
          <a:blip r:embed="rId2" cstate="print"/>
          <a:stretch>
            <a:fillRect/>
          </a:stretch>
        </p:blipFill>
        <p:spPr>
          <a:xfrm>
            <a:off x="6558261" y="0"/>
            <a:ext cx="5633725" cy="6858000"/>
          </a:xfrm>
          <a:prstGeom prst="rect">
            <a:avLst/>
          </a:prstGeom>
        </p:spPr>
      </p:pic>
      <p:sp>
        <p:nvSpPr>
          <p:cNvPr id="24" name="bg object 24"/>
          <p:cNvSpPr/>
          <p:nvPr/>
        </p:nvSpPr>
        <p:spPr>
          <a:xfrm>
            <a:off x="7057733" y="2683560"/>
            <a:ext cx="1924685" cy="4174490"/>
          </a:xfrm>
          <a:custGeom>
            <a:avLst/>
            <a:gdLst/>
            <a:ahLst/>
            <a:cxnLst/>
            <a:rect l="l" t="t" r="r" b="b"/>
            <a:pathLst>
              <a:path w="1924684" h="4174490">
                <a:moveTo>
                  <a:pt x="602335" y="132194"/>
                </a:moveTo>
                <a:lnTo>
                  <a:pt x="557415" y="75069"/>
                </a:lnTo>
                <a:lnTo>
                  <a:pt x="520661" y="50660"/>
                </a:lnTo>
                <a:lnTo>
                  <a:pt x="479399" y="29972"/>
                </a:lnTo>
                <a:lnTo>
                  <a:pt x="434619" y="13970"/>
                </a:lnTo>
                <a:lnTo>
                  <a:pt x="387299" y="3657"/>
                </a:lnTo>
                <a:lnTo>
                  <a:pt x="338404" y="0"/>
                </a:lnTo>
                <a:lnTo>
                  <a:pt x="298996" y="2336"/>
                </a:lnTo>
                <a:lnTo>
                  <a:pt x="257771" y="9423"/>
                </a:lnTo>
                <a:lnTo>
                  <a:pt x="215214" y="21386"/>
                </a:lnTo>
                <a:lnTo>
                  <a:pt x="171843" y="38341"/>
                </a:lnTo>
                <a:lnTo>
                  <a:pt x="128130" y="60426"/>
                </a:lnTo>
                <a:lnTo>
                  <a:pt x="84594" y="87744"/>
                </a:lnTo>
                <a:lnTo>
                  <a:pt x="41719" y="120446"/>
                </a:lnTo>
                <a:lnTo>
                  <a:pt x="0" y="158623"/>
                </a:lnTo>
                <a:lnTo>
                  <a:pt x="41592" y="180733"/>
                </a:lnTo>
                <a:lnTo>
                  <a:pt x="84264" y="203962"/>
                </a:lnTo>
                <a:lnTo>
                  <a:pt x="127762" y="227101"/>
                </a:lnTo>
                <a:lnTo>
                  <a:pt x="171843" y="248958"/>
                </a:lnTo>
                <a:lnTo>
                  <a:pt x="216242" y="268338"/>
                </a:lnTo>
                <a:lnTo>
                  <a:pt x="260743" y="284048"/>
                </a:lnTo>
                <a:lnTo>
                  <a:pt x="305066" y="294881"/>
                </a:lnTo>
                <a:lnTo>
                  <a:pt x="348983" y="299631"/>
                </a:lnTo>
                <a:lnTo>
                  <a:pt x="400773" y="296062"/>
                </a:lnTo>
                <a:lnTo>
                  <a:pt x="447281" y="282790"/>
                </a:lnTo>
                <a:lnTo>
                  <a:pt x="489089" y="261302"/>
                </a:lnTo>
                <a:lnTo>
                  <a:pt x="526796" y="233045"/>
                </a:lnTo>
                <a:lnTo>
                  <a:pt x="560959" y="199517"/>
                </a:lnTo>
                <a:lnTo>
                  <a:pt x="592201" y="162153"/>
                </a:lnTo>
                <a:lnTo>
                  <a:pt x="600075" y="147840"/>
                </a:lnTo>
                <a:lnTo>
                  <a:pt x="602335" y="132194"/>
                </a:lnTo>
                <a:close/>
              </a:path>
              <a:path w="1924684" h="4174490">
                <a:moveTo>
                  <a:pt x="1924634" y="4036695"/>
                </a:moveTo>
                <a:lnTo>
                  <a:pt x="1921256" y="3973334"/>
                </a:lnTo>
                <a:lnTo>
                  <a:pt x="1896554" y="3941610"/>
                </a:lnTo>
                <a:lnTo>
                  <a:pt x="1857159" y="3930396"/>
                </a:lnTo>
                <a:lnTo>
                  <a:pt x="1818259" y="3923322"/>
                </a:lnTo>
                <a:lnTo>
                  <a:pt x="1779689" y="3920553"/>
                </a:lnTo>
                <a:lnTo>
                  <a:pt x="1741284" y="3922217"/>
                </a:lnTo>
                <a:lnTo>
                  <a:pt x="1702879" y="3928516"/>
                </a:lnTo>
                <a:lnTo>
                  <a:pt x="1664296" y="3939616"/>
                </a:lnTo>
                <a:lnTo>
                  <a:pt x="1625409" y="3955669"/>
                </a:lnTo>
                <a:lnTo>
                  <a:pt x="1586001" y="3976852"/>
                </a:lnTo>
                <a:lnTo>
                  <a:pt x="1554226" y="4002049"/>
                </a:lnTo>
                <a:lnTo>
                  <a:pt x="1524127" y="4035361"/>
                </a:lnTo>
                <a:lnTo>
                  <a:pt x="1495323" y="4075747"/>
                </a:lnTo>
                <a:lnTo>
                  <a:pt x="1467472" y="4122216"/>
                </a:lnTo>
                <a:lnTo>
                  <a:pt x="1440268" y="4174439"/>
                </a:lnTo>
                <a:lnTo>
                  <a:pt x="1887461" y="4174439"/>
                </a:lnTo>
                <a:lnTo>
                  <a:pt x="1917166" y="4096931"/>
                </a:lnTo>
                <a:lnTo>
                  <a:pt x="1922157" y="4067238"/>
                </a:lnTo>
                <a:lnTo>
                  <a:pt x="1924634" y="4036695"/>
                </a:lnTo>
                <a:close/>
              </a:path>
            </a:pathLst>
          </a:custGeom>
          <a:solidFill>
            <a:srgbClr val="110081"/>
          </a:solidFill>
        </p:spPr>
        <p:txBody>
          <a:bodyPr wrap="square" lIns="0" tIns="0" rIns="0" bIns="0" rtlCol="0"/>
          <a:lstStyle/>
          <a:p>
            <a:endParaRPr/>
          </a:p>
        </p:txBody>
      </p:sp>
      <p:pic>
        <p:nvPicPr>
          <p:cNvPr id="25" name="bg object 25"/>
          <p:cNvPicPr/>
          <p:nvPr/>
        </p:nvPicPr>
        <p:blipFill>
          <a:blip r:embed="rId3" cstate="print"/>
          <a:stretch>
            <a:fillRect/>
          </a:stretch>
        </p:blipFill>
        <p:spPr>
          <a:xfrm>
            <a:off x="360387" y="5740171"/>
            <a:ext cx="1395032" cy="756475"/>
          </a:xfrm>
          <a:prstGeom prst="rect">
            <a:avLst/>
          </a:prstGeom>
        </p:spPr>
      </p:pic>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5" name="Holder 5"/>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0033FF"/>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360379" y="5746915"/>
            <a:ext cx="1395039" cy="756474"/>
          </a:xfrm>
          <a:prstGeom prst="rect">
            <a:avLst/>
          </a:prstGeom>
        </p:spPr>
      </p:pic>
      <p:sp>
        <p:nvSpPr>
          <p:cNvPr id="2" name="Holder 2"/>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4" name="Holder 4"/>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360909" y="6161544"/>
            <a:ext cx="791002" cy="428917"/>
          </a:xfrm>
          <a:prstGeom prst="rect">
            <a:avLst/>
          </a:prstGeom>
        </p:spPr>
      </p:pic>
      <p:sp>
        <p:nvSpPr>
          <p:cNvPr id="2" name="Holder 2"/>
          <p:cNvSpPr>
            <a:spLocks noGrp="1"/>
          </p:cNvSpPr>
          <p:nvPr>
            <p:ph type="title"/>
          </p:nvPr>
        </p:nvSpPr>
        <p:spPr>
          <a:xfrm>
            <a:off x="346791" y="284561"/>
            <a:ext cx="11498417" cy="833119"/>
          </a:xfrm>
          <a:prstGeom prst="rect">
            <a:avLst/>
          </a:prstGeom>
        </p:spPr>
        <p:txBody>
          <a:bodyPr wrap="square" lIns="0" tIns="0" rIns="0" bIns="0">
            <a:spAutoFit/>
          </a:bodyPr>
          <a:lstStyle>
            <a:lvl1pPr>
              <a:defRPr sz="3000" b="1" i="0">
                <a:solidFill>
                  <a:srgbClr val="0033FF"/>
                </a:solidFill>
                <a:latin typeface="Georgia"/>
                <a:cs typeface="Georgia"/>
              </a:defRPr>
            </a:lvl1pPr>
          </a:lstStyle>
          <a:p>
            <a:endParaRPr/>
          </a:p>
        </p:txBody>
      </p:sp>
      <p:sp>
        <p:nvSpPr>
          <p:cNvPr id="3" name="Holder 3"/>
          <p:cNvSpPr>
            <a:spLocks noGrp="1"/>
          </p:cNvSpPr>
          <p:nvPr>
            <p:ph type="body" idx="1"/>
          </p:nvPr>
        </p:nvSpPr>
        <p:spPr>
          <a:xfrm>
            <a:off x="321898" y="1240971"/>
            <a:ext cx="11548745" cy="318706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496006" y="6467155"/>
            <a:ext cx="1208595" cy="179701"/>
          </a:xfrm>
          <a:prstGeom prst="rect">
            <a:avLst/>
          </a:prstGeom>
        </p:spPr>
        <p:txBody>
          <a:bodyPr wrap="square" lIns="0" tIns="0" rIns="0" bIns="0">
            <a:spAutoFit/>
          </a:bodyPr>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6/19/2026</a:t>
            </a:fld>
            <a:endParaRPr lang="en-US"/>
          </a:p>
        </p:txBody>
      </p:sp>
      <p:sp>
        <p:nvSpPr>
          <p:cNvPr id="6" name="Holder 6"/>
          <p:cNvSpPr>
            <a:spLocks noGrp="1"/>
          </p:cNvSpPr>
          <p:nvPr>
            <p:ph type="sldNum" sz="quarter" idx="7"/>
          </p:nvPr>
        </p:nvSpPr>
        <p:spPr>
          <a:xfrm>
            <a:off x="11151907" y="6386498"/>
            <a:ext cx="176529" cy="139065"/>
          </a:xfrm>
          <a:prstGeom prst="rect">
            <a:avLst/>
          </a:prstGeom>
        </p:spPr>
        <p:txBody>
          <a:bodyPr wrap="square" lIns="0" tIns="0" rIns="0" bIns="0">
            <a:spAutoFit/>
          </a:bodyPr>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mycigna.com/" TargetMode="External"/><Relationship Id="rId5" Type="http://schemas.openxmlformats.org/officeDocument/2006/relationships/image" Target="../media/image14.emf"/><Relationship Id="rId4" Type="http://schemas.openxmlformats.org/officeDocument/2006/relationships/hyperlink" Target="https://my.cigna.com/we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AB8FA8E-7274-452F-0B74-4E190B56A9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42173" y="0"/>
            <a:ext cx="4867786" cy="6858000"/>
          </a:xfrm>
          <a:prstGeom prst="rect">
            <a:avLst/>
          </a:prstGeom>
        </p:spPr>
      </p:pic>
      <p:sp>
        <p:nvSpPr>
          <p:cNvPr id="30" name="Title 29">
            <a:extLst>
              <a:ext uri="{FF2B5EF4-FFF2-40B4-BE49-F238E27FC236}">
                <a16:creationId xmlns:a16="http://schemas.microsoft.com/office/drawing/2014/main" id="{EC5385CC-8EFC-8382-9CCD-B9D5F805FF5F}"/>
              </a:ext>
            </a:extLst>
          </p:cNvPr>
          <p:cNvSpPr>
            <a:spLocks noGrp="1"/>
          </p:cNvSpPr>
          <p:nvPr>
            <p:ph type="title"/>
          </p:nvPr>
        </p:nvSpPr>
        <p:spPr>
          <a:xfrm>
            <a:off x="346791" y="284561"/>
            <a:ext cx="11498417" cy="461665"/>
          </a:xfrm>
        </p:spPr>
        <p:txBody>
          <a:bodyPr/>
          <a:lstStyle/>
          <a:p>
            <a:r>
              <a:rPr lang="en-US" dirty="0" err="1"/>
              <a:t>Clearity</a:t>
            </a:r>
            <a:r>
              <a:rPr lang="en-US" dirty="0"/>
              <a:t>: copay only health plan</a:t>
            </a:r>
          </a:p>
        </p:txBody>
      </p:sp>
      <p:sp>
        <p:nvSpPr>
          <p:cNvPr id="33" name="object 4">
            <a:extLst>
              <a:ext uri="{FF2B5EF4-FFF2-40B4-BE49-F238E27FC236}">
                <a16:creationId xmlns:a16="http://schemas.microsoft.com/office/drawing/2014/main" id="{2A3BEF45-E975-9EE0-6684-4E0B09BBD025}"/>
              </a:ext>
            </a:extLst>
          </p:cNvPr>
          <p:cNvSpPr txBox="1"/>
          <p:nvPr/>
        </p:nvSpPr>
        <p:spPr>
          <a:xfrm>
            <a:off x="958428" y="1532700"/>
            <a:ext cx="2622967" cy="506730"/>
          </a:xfrm>
          <a:prstGeom prst="rect">
            <a:avLst/>
          </a:prstGeom>
        </p:spPr>
        <p:txBody>
          <a:bodyPr vert="horz" wrap="square" lIns="0" tIns="13335" rIns="0" bIns="0" rtlCol="0">
            <a:spAutoFit/>
          </a:bodyPr>
          <a:lstStyle/>
          <a:p>
            <a:pPr marL="12700" marR="5080">
              <a:spcBef>
                <a:spcPts val="105"/>
              </a:spcBef>
            </a:pPr>
            <a:r>
              <a:rPr lang="en-US" sz="1050" b="1" dirty="0">
                <a:solidFill>
                  <a:srgbClr val="110081"/>
                </a:solidFill>
                <a:latin typeface="Verdana"/>
                <a:cs typeface="Verdana"/>
              </a:rPr>
              <a:t>Primary</a:t>
            </a:r>
            <a:r>
              <a:rPr lang="en-US" sz="1050" b="1" spc="-75" dirty="0">
                <a:solidFill>
                  <a:srgbClr val="110081"/>
                </a:solidFill>
                <a:latin typeface="Verdana"/>
                <a:cs typeface="Verdana"/>
              </a:rPr>
              <a:t> c</a:t>
            </a:r>
            <a:r>
              <a:rPr lang="en-US" sz="1050" b="1" dirty="0">
                <a:solidFill>
                  <a:srgbClr val="110081"/>
                </a:solidFill>
                <a:latin typeface="Verdana"/>
                <a:cs typeface="Verdana"/>
              </a:rPr>
              <a:t>are</a:t>
            </a:r>
            <a:r>
              <a:rPr lang="en-US" sz="1050" b="1" spc="-70" dirty="0">
                <a:solidFill>
                  <a:srgbClr val="110081"/>
                </a:solidFill>
                <a:latin typeface="Verdana"/>
                <a:cs typeface="Verdana"/>
              </a:rPr>
              <a:t> p</a:t>
            </a:r>
            <a:r>
              <a:rPr lang="en-US" sz="1050" b="1" dirty="0">
                <a:solidFill>
                  <a:srgbClr val="110081"/>
                </a:solidFill>
                <a:latin typeface="Verdana"/>
                <a:cs typeface="Verdana"/>
              </a:rPr>
              <a:t>rovider:</a:t>
            </a:r>
            <a:r>
              <a:rPr lang="en-US" sz="1050" b="1" spc="-30" dirty="0">
                <a:solidFill>
                  <a:srgbClr val="110081"/>
                </a:solidFill>
                <a:latin typeface="Verdana"/>
                <a:cs typeface="Verdana"/>
              </a:rPr>
              <a:t> </a:t>
            </a:r>
            <a:r>
              <a:rPr lang="en-US" sz="1050" spc="-30" dirty="0">
                <a:solidFill>
                  <a:srgbClr val="110081"/>
                </a:solidFill>
                <a:latin typeface="Verdana"/>
                <a:cs typeface="Verdana"/>
              </a:rPr>
              <a:t>a</a:t>
            </a:r>
            <a:r>
              <a:rPr lang="en-US" sz="1050" dirty="0">
                <a:solidFill>
                  <a:srgbClr val="110081"/>
                </a:solidFill>
                <a:latin typeface="Verdana"/>
                <a:cs typeface="Verdana"/>
              </a:rPr>
              <a:t> primary care provider (PCP) is recommended but not required</a:t>
            </a:r>
            <a:endParaRPr lang="en-US" sz="1050" dirty="0">
              <a:latin typeface="Verdana"/>
              <a:cs typeface="Verdana"/>
            </a:endParaRPr>
          </a:p>
        </p:txBody>
      </p:sp>
      <p:sp>
        <p:nvSpPr>
          <p:cNvPr id="34" name="object 5">
            <a:extLst>
              <a:ext uri="{FF2B5EF4-FFF2-40B4-BE49-F238E27FC236}">
                <a16:creationId xmlns:a16="http://schemas.microsoft.com/office/drawing/2014/main" id="{40F8F671-F610-6774-80C4-9F2E6F9EB160}"/>
              </a:ext>
            </a:extLst>
          </p:cNvPr>
          <p:cNvSpPr txBox="1"/>
          <p:nvPr/>
        </p:nvSpPr>
        <p:spPr>
          <a:xfrm>
            <a:off x="958295" y="2317524"/>
            <a:ext cx="2961854" cy="346710"/>
          </a:xfrm>
          <a:prstGeom prst="rect">
            <a:avLst/>
          </a:prstGeom>
        </p:spPr>
        <p:txBody>
          <a:bodyPr vert="horz" wrap="square" lIns="0" tIns="13335" rIns="0" bIns="0" rtlCol="0">
            <a:spAutoFit/>
          </a:bodyPr>
          <a:lstStyle/>
          <a:p>
            <a:pPr marL="12700" marR="5080">
              <a:spcBef>
                <a:spcPts val="105"/>
              </a:spcBef>
            </a:pPr>
            <a:r>
              <a:rPr lang="en-US" sz="1050" b="1" dirty="0">
                <a:solidFill>
                  <a:srgbClr val="110081"/>
                </a:solidFill>
                <a:latin typeface="Verdana"/>
                <a:cs typeface="Verdana"/>
              </a:rPr>
              <a:t>Specialist:</a:t>
            </a:r>
            <a:r>
              <a:rPr lang="en-US" sz="1050" b="1" spc="-60" dirty="0">
                <a:solidFill>
                  <a:srgbClr val="110081"/>
                </a:solidFill>
                <a:latin typeface="Verdana"/>
                <a:cs typeface="Verdana"/>
              </a:rPr>
              <a:t> </a:t>
            </a:r>
            <a:r>
              <a:rPr lang="en-US" sz="1050" spc="-60" dirty="0">
                <a:solidFill>
                  <a:srgbClr val="110081"/>
                </a:solidFill>
                <a:latin typeface="Verdana"/>
                <a:cs typeface="Verdana"/>
              </a:rPr>
              <a:t>y</a:t>
            </a:r>
            <a:r>
              <a:rPr lang="en-US" sz="1050" dirty="0">
                <a:solidFill>
                  <a:srgbClr val="110081"/>
                </a:solidFill>
                <a:latin typeface="Verdana"/>
                <a:cs typeface="Verdana"/>
              </a:rPr>
              <a:t>ou can see a specialist without a referral</a:t>
            </a:r>
            <a:endParaRPr lang="en-US" sz="1050" dirty="0">
              <a:latin typeface="Verdana"/>
              <a:cs typeface="Verdana"/>
            </a:endParaRPr>
          </a:p>
        </p:txBody>
      </p:sp>
      <p:sp>
        <p:nvSpPr>
          <p:cNvPr id="35" name="object 6">
            <a:extLst>
              <a:ext uri="{FF2B5EF4-FFF2-40B4-BE49-F238E27FC236}">
                <a16:creationId xmlns:a16="http://schemas.microsoft.com/office/drawing/2014/main" id="{B223115C-56A2-A4B1-2669-D2F8316D8E2F}"/>
              </a:ext>
            </a:extLst>
          </p:cNvPr>
          <p:cNvSpPr txBox="1"/>
          <p:nvPr/>
        </p:nvSpPr>
        <p:spPr>
          <a:xfrm>
            <a:off x="958161" y="2942352"/>
            <a:ext cx="2623240" cy="1234312"/>
          </a:xfrm>
          <a:prstGeom prst="rect">
            <a:avLst/>
          </a:prstGeom>
        </p:spPr>
        <p:txBody>
          <a:bodyPr vert="horz" wrap="square" lIns="0" tIns="13335" rIns="0" bIns="0" rtlCol="0">
            <a:spAutoFit/>
          </a:bodyPr>
          <a:lstStyle/>
          <a:p>
            <a:pPr marL="12700" marR="5080">
              <a:spcBef>
                <a:spcPts val="105"/>
              </a:spcBef>
            </a:pPr>
            <a:r>
              <a:rPr lang="en-US" sz="1050" b="1" spc="-10" dirty="0">
                <a:solidFill>
                  <a:srgbClr val="110081"/>
                </a:solidFill>
                <a:latin typeface="Verdana"/>
                <a:cs typeface="Verdana"/>
              </a:rPr>
              <a:t>Network:</a:t>
            </a:r>
            <a:r>
              <a:rPr lang="en-US" sz="1050" b="1" spc="-65" dirty="0">
                <a:solidFill>
                  <a:srgbClr val="110081"/>
                </a:solidFill>
                <a:latin typeface="Verdana"/>
                <a:cs typeface="Verdana"/>
              </a:rPr>
              <a:t> </a:t>
            </a:r>
            <a:r>
              <a:rPr lang="en-US" sz="1050" dirty="0">
                <a:solidFill>
                  <a:srgbClr val="110081"/>
                </a:solidFill>
                <a:latin typeface="Verdana"/>
                <a:cs typeface="Verdana"/>
              </a:rPr>
              <a:t>lower costs by using providers and health care facilities in the Open Access Plus (OAP) network</a:t>
            </a:r>
          </a:p>
          <a:p>
            <a:pPr marL="184150" marR="5080" indent="-171450">
              <a:spcBef>
                <a:spcPts val="705"/>
              </a:spcBef>
              <a:buFont typeface="Arial" panose="020B0604020202020204" pitchFamily="34" charset="0"/>
              <a:buChar char="•"/>
            </a:pPr>
            <a:r>
              <a:rPr lang="en-US" sz="1050" dirty="0">
                <a:solidFill>
                  <a:srgbClr val="110081"/>
                </a:solidFill>
                <a:latin typeface="Verdana"/>
                <a:cs typeface="Verdana"/>
              </a:rPr>
              <a:t>Use the Cigna Healthcare</a:t>
            </a:r>
            <a:r>
              <a:rPr lang="en-US" sz="1050" b="1" baseline="30000" dirty="0">
                <a:solidFill>
                  <a:srgbClr val="110081"/>
                </a:solidFill>
                <a:latin typeface="Verdana"/>
                <a:cs typeface="Verdana"/>
              </a:rPr>
              <a:t>®</a:t>
            </a:r>
            <a:r>
              <a:rPr lang="en-US" sz="1050" dirty="0">
                <a:solidFill>
                  <a:srgbClr val="110081"/>
                </a:solidFill>
                <a:latin typeface="Verdana"/>
                <a:cs typeface="Verdana"/>
              </a:rPr>
              <a:t> network of providers, health care facilities, labs, x-ray and radiology centers, as well as emergency care</a:t>
            </a:r>
            <a:endParaRPr lang="en-US" sz="1050" dirty="0">
              <a:latin typeface="Verdana"/>
              <a:cs typeface="Verdana"/>
            </a:endParaRPr>
          </a:p>
        </p:txBody>
      </p:sp>
      <p:sp>
        <p:nvSpPr>
          <p:cNvPr id="38" name="object 8">
            <a:extLst>
              <a:ext uri="{FF2B5EF4-FFF2-40B4-BE49-F238E27FC236}">
                <a16:creationId xmlns:a16="http://schemas.microsoft.com/office/drawing/2014/main" id="{6DBC8FA0-5A58-31EB-54BD-A2E5E42C8792}"/>
              </a:ext>
            </a:extLst>
          </p:cNvPr>
          <p:cNvSpPr txBox="1"/>
          <p:nvPr/>
        </p:nvSpPr>
        <p:spPr>
          <a:xfrm>
            <a:off x="347090" y="5297510"/>
            <a:ext cx="6494145" cy="166071"/>
          </a:xfrm>
          <a:prstGeom prst="rect">
            <a:avLst/>
          </a:prstGeom>
        </p:spPr>
        <p:txBody>
          <a:bodyPr vert="horz" wrap="square" lIns="0" tIns="12065" rIns="0" bIns="0" rtlCol="0">
            <a:spAutoFit/>
          </a:bodyPr>
          <a:lstStyle/>
          <a:p>
            <a:pPr marL="12700">
              <a:lnSpc>
                <a:spcPct val="100000"/>
              </a:lnSpc>
              <a:spcBef>
                <a:spcPts val="95"/>
              </a:spcBef>
              <a:tabLst>
                <a:tab pos="143510" algn="l"/>
              </a:tabLst>
            </a:pPr>
            <a:r>
              <a:rPr lang="en-US" sz="1000" dirty="0">
                <a:latin typeface="Arial Narrow" panose="020B0604020202020204" pitchFamily="34" charset="0"/>
                <a:cs typeface="Arial Narrow" panose="020B0604020202020204" pitchFamily="34" charset="0"/>
              </a:rPr>
              <a:t>1. Plans may vary; see your employer's plan documents for details related to your specific medical plan.</a:t>
            </a:r>
          </a:p>
        </p:txBody>
      </p:sp>
      <p:sp>
        <p:nvSpPr>
          <p:cNvPr id="39" name="object 9">
            <a:extLst>
              <a:ext uri="{FF2B5EF4-FFF2-40B4-BE49-F238E27FC236}">
                <a16:creationId xmlns:a16="http://schemas.microsoft.com/office/drawing/2014/main" id="{D08A3A03-2BAC-09F1-0830-45BE49DAC8C0}"/>
              </a:ext>
            </a:extLst>
          </p:cNvPr>
          <p:cNvSpPr txBox="1"/>
          <p:nvPr/>
        </p:nvSpPr>
        <p:spPr>
          <a:xfrm>
            <a:off x="4995594" y="1532700"/>
            <a:ext cx="2404828" cy="659796"/>
          </a:xfrm>
          <a:prstGeom prst="rect">
            <a:avLst/>
          </a:prstGeom>
        </p:spPr>
        <p:txBody>
          <a:bodyPr vert="horz" wrap="square" lIns="0" tIns="13335" rIns="0" bIns="0" rtlCol="0">
            <a:spAutoFit/>
          </a:bodyPr>
          <a:lstStyle/>
          <a:p>
            <a:pPr marL="38100" marR="30480">
              <a:spcBef>
                <a:spcPts val="105"/>
              </a:spcBef>
            </a:pPr>
            <a:r>
              <a:rPr lang="en-US" sz="1050" b="1" spc="-10" dirty="0">
                <a:solidFill>
                  <a:srgbClr val="110081"/>
                </a:solidFill>
                <a:latin typeface="Verdana"/>
                <a:cs typeface="Verdana"/>
              </a:rPr>
              <a:t>Deductible and coinsurance:</a:t>
            </a:r>
            <a:r>
              <a:rPr lang="en-US" sz="1050" b="1" spc="-50" dirty="0">
                <a:solidFill>
                  <a:srgbClr val="110081"/>
                </a:solidFill>
                <a:latin typeface="Verdana"/>
                <a:cs typeface="Verdana"/>
              </a:rPr>
              <a:t> </a:t>
            </a:r>
            <a:r>
              <a:rPr lang="en-US" sz="1050" spc="-50" dirty="0">
                <a:solidFill>
                  <a:srgbClr val="110081"/>
                </a:solidFill>
                <a:latin typeface="Verdana"/>
                <a:cs typeface="Verdana"/>
              </a:rPr>
              <a:t>y</a:t>
            </a:r>
            <a:r>
              <a:rPr lang="en-US" sz="1050" dirty="0">
                <a:solidFill>
                  <a:srgbClr val="110081"/>
                </a:solidFill>
                <a:latin typeface="Verdana"/>
                <a:cs typeface="Verdana"/>
              </a:rPr>
              <a:t>ou do not have a deductible or coinsurance—covered care</a:t>
            </a:r>
            <a:r>
              <a:rPr lang="en-US" sz="1050" baseline="30000" dirty="0">
                <a:solidFill>
                  <a:srgbClr val="110081"/>
                </a:solidFill>
                <a:latin typeface="Verdana"/>
                <a:cs typeface="Verdana"/>
              </a:rPr>
              <a:t>1 </a:t>
            </a:r>
            <a:r>
              <a:rPr lang="en-US" sz="1050" dirty="0">
                <a:solidFill>
                  <a:srgbClr val="110081"/>
                </a:solidFill>
                <a:latin typeface="Verdana"/>
                <a:cs typeface="Verdana"/>
              </a:rPr>
              <a:t>is paid through copays instead</a:t>
            </a:r>
            <a:endParaRPr lang="en-US" sz="1050" dirty="0">
              <a:latin typeface="Verdana"/>
              <a:cs typeface="Verdana"/>
            </a:endParaRPr>
          </a:p>
        </p:txBody>
      </p:sp>
      <p:sp>
        <p:nvSpPr>
          <p:cNvPr id="40" name="object 10">
            <a:extLst>
              <a:ext uri="{FF2B5EF4-FFF2-40B4-BE49-F238E27FC236}">
                <a16:creationId xmlns:a16="http://schemas.microsoft.com/office/drawing/2014/main" id="{D2FA9D3F-4599-9E8D-3EA8-0D27F5C102E3}"/>
              </a:ext>
            </a:extLst>
          </p:cNvPr>
          <p:cNvSpPr txBox="1"/>
          <p:nvPr/>
        </p:nvSpPr>
        <p:spPr>
          <a:xfrm>
            <a:off x="4995666" y="2637563"/>
            <a:ext cx="2613849" cy="498213"/>
          </a:xfrm>
          <a:prstGeom prst="rect">
            <a:avLst/>
          </a:prstGeom>
        </p:spPr>
        <p:txBody>
          <a:bodyPr vert="horz" wrap="square" lIns="0" tIns="13335" rIns="0" bIns="0" rtlCol="0">
            <a:spAutoFit/>
          </a:bodyPr>
          <a:lstStyle/>
          <a:p>
            <a:pPr marL="38100" marR="30480">
              <a:spcBef>
                <a:spcPts val="105"/>
              </a:spcBef>
            </a:pPr>
            <a:r>
              <a:rPr lang="en-US" sz="1050" b="1" dirty="0">
                <a:solidFill>
                  <a:srgbClr val="110081"/>
                </a:solidFill>
                <a:latin typeface="Verdana"/>
                <a:cs typeface="Verdana"/>
              </a:rPr>
              <a:t>Copays</a:t>
            </a:r>
            <a:r>
              <a:rPr lang="en-US" sz="1050" b="1" spc="-25" dirty="0">
                <a:solidFill>
                  <a:srgbClr val="110081"/>
                </a:solidFill>
                <a:latin typeface="Verdana"/>
                <a:cs typeface="Verdana"/>
              </a:rPr>
              <a:t>: </a:t>
            </a:r>
            <a:r>
              <a:rPr lang="en-US" sz="1050" spc="-60" dirty="0">
                <a:solidFill>
                  <a:srgbClr val="110081"/>
                </a:solidFill>
                <a:latin typeface="Verdana"/>
                <a:cs typeface="Verdana"/>
              </a:rPr>
              <a:t>y</a:t>
            </a:r>
            <a:r>
              <a:rPr lang="en-US" sz="1050" dirty="0">
                <a:solidFill>
                  <a:srgbClr val="110081"/>
                </a:solidFill>
                <a:latin typeface="Verdana"/>
                <a:cs typeface="Verdana"/>
              </a:rPr>
              <a:t>ou pay a copay for covered care services until you reach your annual out‑of‑pocket maximum</a:t>
            </a:r>
            <a:endParaRPr lang="en-US" sz="1050" baseline="19841" dirty="0">
              <a:latin typeface="Verdana"/>
              <a:cs typeface="Verdana"/>
            </a:endParaRPr>
          </a:p>
        </p:txBody>
      </p:sp>
      <p:sp>
        <p:nvSpPr>
          <p:cNvPr id="42" name="object 11">
            <a:extLst>
              <a:ext uri="{FF2B5EF4-FFF2-40B4-BE49-F238E27FC236}">
                <a16:creationId xmlns:a16="http://schemas.microsoft.com/office/drawing/2014/main" id="{02F5C025-4F21-40F2-BD14-E32315A32D4F}"/>
              </a:ext>
            </a:extLst>
          </p:cNvPr>
          <p:cNvSpPr txBox="1"/>
          <p:nvPr/>
        </p:nvSpPr>
        <p:spPr>
          <a:xfrm>
            <a:off x="5020619" y="3582478"/>
            <a:ext cx="2310688" cy="821379"/>
          </a:xfrm>
          <a:prstGeom prst="rect">
            <a:avLst/>
          </a:prstGeom>
        </p:spPr>
        <p:txBody>
          <a:bodyPr vert="horz" wrap="square" lIns="0" tIns="13335" rIns="0" bIns="0" rtlCol="0">
            <a:spAutoFit/>
          </a:bodyPr>
          <a:lstStyle/>
          <a:p>
            <a:pPr marL="12700" marR="5080" indent="-635">
              <a:spcBef>
                <a:spcPts val="105"/>
              </a:spcBef>
            </a:pPr>
            <a:r>
              <a:rPr lang="en-US" sz="1050" b="1" spc="-20" dirty="0">
                <a:solidFill>
                  <a:srgbClr val="110081"/>
                </a:solidFill>
                <a:latin typeface="Verdana"/>
                <a:cs typeface="Verdana"/>
              </a:rPr>
              <a:t>Out-</a:t>
            </a:r>
            <a:r>
              <a:rPr lang="en-US" sz="1050" b="1" spc="-25" dirty="0">
                <a:solidFill>
                  <a:srgbClr val="110081"/>
                </a:solidFill>
                <a:latin typeface="Verdana"/>
                <a:cs typeface="Verdana"/>
              </a:rPr>
              <a:t>of-</a:t>
            </a:r>
            <a:r>
              <a:rPr lang="en-US" sz="1050" b="1" dirty="0">
                <a:solidFill>
                  <a:srgbClr val="110081"/>
                </a:solidFill>
                <a:latin typeface="Verdana"/>
                <a:cs typeface="Verdana"/>
              </a:rPr>
              <a:t>pocket</a:t>
            </a:r>
            <a:r>
              <a:rPr lang="en-US" sz="1050" b="1" spc="-55" dirty="0">
                <a:solidFill>
                  <a:srgbClr val="110081"/>
                </a:solidFill>
                <a:latin typeface="Verdana"/>
                <a:cs typeface="Verdana"/>
              </a:rPr>
              <a:t> </a:t>
            </a:r>
            <a:r>
              <a:rPr lang="en-US" sz="1050" b="1" dirty="0">
                <a:solidFill>
                  <a:srgbClr val="110081"/>
                </a:solidFill>
                <a:latin typeface="Verdana"/>
                <a:cs typeface="Verdana"/>
              </a:rPr>
              <a:t>maximum:</a:t>
            </a:r>
            <a:r>
              <a:rPr lang="en-US" sz="1050" b="1" spc="-55" dirty="0">
                <a:solidFill>
                  <a:srgbClr val="110081"/>
                </a:solidFill>
                <a:latin typeface="Verdana"/>
                <a:cs typeface="Verdana"/>
              </a:rPr>
              <a:t> </a:t>
            </a:r>
            <a:r>
              <a:rPr lang="en-US" sz="1050" dirty="0">
                <a:solidFill>
                  <a:srgbClr val="110081"/>
                </a:solidFill>
                <a:latin typeface="Verdana"/>
                <a:cs typeface="Verdana"/>
              </a:rPr>
              <a:t>once you meet an annual limit on your payments—out-of-pocket maximum—your plan pays 100% of covered costs</a:t>
            </a:r>
            <a:endParaRPr lang="en-US" sz="1050" dirty="0">
              <a:latin typeface="Verdana"/>
              <a:cs typeface="Verdana"/>
            </a:endParaRPr>
          </a:p>
        </p:txBody>
      </p:sp>
      <p:grpSp>
        <p:nvGrpSpPr>
          <p:cNvPr id="43" name="object 12">
            <a:extLst>
              <a:ext uri="{FF2B5EF4-FFF2-40B4-BE49-F238E27FC236}">
                <a16:creationId xmlns:a16="http://schemas.microsoft.com/office/drawing/2014/main" id="{1B7FEDFF-0285-C8E1-3959-95BE20B84EE8}"/>
              </a:ext>
            </a:extLst>
          </p:cNvPr>
          <p:cNvGrpSpPr/>
          <p:nvPr/>
        </p:nvGrpSpPr>
        <p:grpSpPr>
          <a:xfrm>
            <a:off x="355220" y="1510659"/>
            <a:ext cx="438784" cy="402590"/>
            <a:chOff x="355220" y="1510659"/>
            <a:chExt cx="438784" cy="402590"/>
          </a:xfrm>
        </p:grpSpPr>
        <p:sp>
          <p:nvSpPr>
            <p:cNvPr id="44" name="object 13">
              <a:extLst>
                <a:ext uri="{FF2B5EF4-FFF2-40B4-BE49-F238E27FC236}">
                  <a16:creationId xmlns:a16="http://schemas.microsoft.com/office/drawing/2014/main" id="{CA361B21-BF59-62EA-20F3-58C7270C3FC1}"/>
                </a:ext>
              </a:extLst>
            </p:cNvPr>
            <p:cNvSpPr/>
            <p:nvPr/>
          </p:nvSpPr>
          <p:spPr>
            <a:xfrm>
              <a:off x="367380" y="1522820"/>
              <a:ext cx="414655" cy="378460"/>
            </a:xfrm>
            <a:custGeom>
              <a:avLst/>
              <a:gdLst/>
              <a:ahLst/>
              <a:cxnLst/>
              <a:rect l="l" t="t" r="r" b="b"/>
              <a:pathLst>
                <a:path w="414655" h="378460">
                  <a:moveTo>
                    <a:pt x="206883" y="35585"/>
                  </a:moveTo>
                  <a:lnTo>
                    <a:pt x="246989" y="8890"/>
                  </a:lnTo>
                  <a:lnTo>
                    <a:pt x="292557" y="0"/>
                  </a:lnTo>
                  <a:lnTo>
                    <a:pt x="338124" y="8890"/>
                  </a:lnTo>
                  <a:lnTo>
                    <a:pt x="378231" y="35585"/>
                  </a:lnTo>
                  <a:lnTo>
                    <a:pt x="378828" y="35585"/>
                  </a:lnTo>
                  <a:lnTo>
                    <a:pt x="405396" y="75730"/>
                  </a:lnTo>
                  <a:lnTo>
                    <a:pt x="414070" y="121285"/>
                  </a:lnTo>
                  <a:lnTo>
                    <a:pt x="404977" y="166738"/>
                  </a:lnTo>
                  <a:lnTo>
                    <a:pt x="378231" y="206527"/>
                  </a:lnTo>
                  <a:lnTo>
                    <a:pt x="206883" y="378091"/>
                  </a:lnTo>
                  <a:lnTo>
                    <a:pt x="35534" y="207137"/>
                  </a:lnTo>
                  <a:lnTo>
                    <a:pt x="8877" y="166992"/>
                  </a:lnTo>
                  <a:lnTo>
                    <a:pt x="0" y="121437"/>
                  </a:lnTo>
                  <a:lnTo>
                    <a:pt x="8877" y="75996"/>
                  </a:lnTo>
                  <a:lnTo>
                    <a:pt x="35534" y="36195"/>
                  </a:lnTo>
                  <a:lnTo>
                    <a:pt x="67500" y="13081"/>
                  </a:lnTo>
                  <a:lnTo>
                    <a:pt x="100711" y="2273"/>
                  </a:lnTo>
                  <a:lnTo>
                    <a:pt x="132778" y="1295"/>
                  </a:lnTo>
                  <a:lnTo>
                    <a:pt x="161315" y="7607"/>
                  </a:lnTo>
                  <a:lnTo>
                    <a:pt x="180225" y="15824"/>
                  </a:lnTo>
                  <a:lnTo>
                    <a:pt x="194576" y="25019"/>
                  </a:lnTo>
                  <a:lnTo>
                    <a:pt x="203695" y="32499"/>
                  </a:lnTo>
                  <a:lnTo>
                    <a:pt x="206883" y="35585"/>
                  </a:lnTo>
                  <a:close/>
                </a:path>
              </a:pathLst>
            </a:custGeom>
            <a:ln w="24320">
              <a:solidFill>
                <a:srgbClr val="03CC52"/>
              </a:solidFill>
            </a:ln>
          </p:spPr>
          <p:txBody>
            <a:bodyPr wrap="square" lIns="0" tIns="0" rIns="0" bIns="0" rtlCol="0"/>
            <a:lstStyle/>
            <a:p>
              <a:endParaRPr/>
            </a:p>
          </p:txBody>
        </p:sp>
        <p:sp>
          <p:nvSpPr>
            <p:cNvPr id="45" name="object 14">
              <a:extLst>
                <a:ext uri="{FF2B5EF4-FFF2-40B4-BE49-F238E27FC236}">
                  <a16:creationId xmlns:a16="http://schemas.microsoft.com/office/drawing/2014/main" id="{541AE331-222E-2EF6-3595-FBC8B50CDB68}"/>
                </a:ext>
              </a:extLst>
            </p:cNvPr>
            <p:cNvSpPr/>
            <p:nvPr/>
          </p:nvSpPr>
          <p:spPr>
            <a:xfrm>
              <a:off x="441199" y="1618627"/>
              <a:ext cx="266700" cy="162560"/>
            </a:xfrm>
            <a:custGeom>
              <a:avLst/>
              <a:gdLst/>
              <a:ahLst/>
              <a:cxnLst/>
              <a:rect l="l" t="t" r="r" b="b"/>
              <a:pathLst>
                <a:path w="266700" h="162560">
                  <a:moveTo>
                    <a:pt x="266128" y="81521"/>
                  </a:moveTo>
                  <a:lnTo>
                    <a:pt x="176809" y="81521"/>
                  </a:lnTo>
                  <a:lnTo>
                    <a:pt x="154939" y="162432"/>
                  </a:lnTo>
                  <a:lnTo>
                    <a:pt x="111188" y="0"/>
                  </a:lnTo>
                  <a:lnTo>
                    <a:pt x="89319" y="81521"/>
                  </a:lnTo>
                  <a:lnTo>
                    <a:pt x="0" y="81521"/>
                  </a:lnTo>
                </a:path>
              </a:pathLst>
            </a:custGeom>
            <a:ln w="24320">
              <a:solidFill>
                <a:srgbClr val="03CC52"/>
              </a:solidFill>
            </a:ln>
          </p:spPr>
          <p:txBody>
            <a:bodyPr wrap="square" lIns="0" tIns="0" rIns="0" bIns="0" rtlCol="0"/>
            <a:lstStyle/>
            <a:p>
              <a:endParaRPr/>
            </a:p>
          </p:txBody>
        </p:sp>
      </p:grpSp>
      <p:grpSp>
        <p:nvGrpSpPr>
          <p:cNvPr id="46" name="object 15">
            <a:extLst>
              <a:ext uri="{FF2B5EF4-FFF2-40B4-BE49-F238E27FC236}">
                <a16:creationId xmlns:a16="http://schemas.microsoft.com/office/drawing/2014/main" id="{0375B68B-2123-9ED1-AF1B-D001225F2E43}"/>
              </a:ext>
            </a:extLst>
          </p:cNvPr>
          <p:cNvGrpSpPr/>
          <p:nvPr/>
        </p:nvGrpSpPr>
        <p:grpSpPr>
          <a:xfrm>
            <a:off x="427739" y="2987865"/>
            <a:ext cx="293370" cy="439420"/>
            <a:chOff x="427739" y="2987865"/>
            <a:chExt cx="293370" cy="439420"/>
          </a:xfrm>
        </p:grpSpPr>
        <p:sp>
          <p:nvSpPr>
            <p:cNvPr id="47" name="object 16">
              <a:extLst>
                <a:ext uri="{FF2B5EF4-FFF2-40B4-BE49-F238E27FC236}">
                  <a16:creationId xmlns:a16="http://schemas.microsoft.com/office/drawing/2014/main" id="{8618F0B1-F95B-52F8-B68C-235A9C4BD233}"/>
                </a:ext>
              </a:extLst>
            </p:cNvPr>
            <p:cNvSpPr/>
            <p:nvPr/>
          </p:nvSpPr>
          <p:spPr>
            <a:xfrm>
              <a:off x="439957" y="3024469"/>
              <a:ext cx="269240" cy="390525"/>
            </a:xfrm>
            <a:custGeom>
              <a:avLst/>
              <a:gdLst/>
              <a:ahLst/>
              <a:cxnLst/>
              <a:rect l="l" t="t" r="r" b="b"/>
              <a:pathLst>
                <a:path w="269240" h="390525">
                  <a:moveTo>
                    <a:pt x="195567" y="0"/>
                  </a:moveTo>
                  <a:lnTo>
                    <a:pt x="256679" y="0"/>
                  </a:lnTo>
                  <a:lnTo>
                    <a:pt x="263410" y="0"/>
                  </a:lnTo>
                  <a:lnTo>
                    <a:pt x="268909" y="5486"/>
                  </a:lnTo>
                  <a:lnTo>
                    <a:pt x="268909" y="12204"/>
                  </a:lnTo>
                  <a:lnTo>
                    <a:pt x="268909" y="378218"/>
                  </a:lnTo>
                  <a:lnTo>
                    <a:pt x="268909" y="384924"/>
                  </a:lnTo>
                  <a:lnTo>
                    <a:pt x="263410" y="390410"/>
                  </a:lnTo>
                  <a:lnTo>
                    <a:pt x="256679" y="390410"/>
                  </a:lnTo>
                  <a:lnTo>
                    <a:pt x="12217" y="390410"/>
                  </a:lnTo>
                  <a:lnTo>
                    <a:pt x="5499" y="390410"/>
                  </a:lnTo>
                  <a:lnTo>
                    <a:pt x="0" y="384924"/>
                  </a:lnTo>
                  <a:lnTo>
                    <a:pt x="0" y="378218"/>
                  </a:lnTo>
                  <a:lnTo>
                    <a:pt x="0" y="12204"/>
                  </a:lnTo>
                  <a:lnTo>
                    <a:pt x="0" y="5486"/>
                  </a:lnTo>
                  <a:lnTo>
                    <a:pt x="5499" y="0"/>
                  </a:lnTo>
                  <a:lnTo>
                    <a:pt x="12217" y="0"/>
                  </a:lnTo>
                  <a:lnTo>
                    <a:pt x="73329" y="0"/>
                  </a:lnTo>
                </a:path>
              </a:pathLst>
            </a:custGeom>
            <a:ln w="24434">
              <a:solidFill>
                <a:srgbClr val="03CC52"/>
              </a:solidFill>
            </a:ln>
          </p:spPr>
          <p:txBody>
            <a:bodyPr wrap="square" lIns="0" tIns="0" rIns="0" bIns="0" rtlCol="0"/>
            <a:lstStyle/>
            <a:p>
              <a:endParaRPr/>
            </a:p>
          </p:txBody>
        </p:sp>
        <p:pic>
          <p:nvPicPr>
            <p:cNvPr id="48" name="object 17">
              <a:extLst>
                <a:ext uri="{FF2B5EF4-FFF2-40B4-BE49-F238E27FC236}">
                  <a16:creationId xmlns:a16="http://schemas.microsoft.com/office/drawing/2014/main" id="{2BD8D0CF-8710-6AC8-D44A-18EF169EB3A5}"/>
                </a:ext>
              </a:extLst>
            </p:cNvPr>
            <p:cNvPicPr/>
            <p:nvPr/>
          </p:nvPicPr>
          <p:blipFill>
            <a:blip r:embed="rId4" cstate="print"/>
            <a:stretch>
              <a:fillRect/>
            </a:stretch>
          </p:blipFill>
          <p:spPr>
            <a:xfrm>
              <a:off x="501091" y="2987865"/>
              <a:ext cx="146634" cy="97612"/>
            </a:xfrm>
            <a:prstGeom prst="rect">
              <a:avLst/>
            </a:prstGeom>
          </p:spPr>
        </p:pic>
        <p:sp>
          <p:nvSpPr>
            <p:cNvPr id="49" name="object 18">
              <a:extLst>
                <a:ext uri="{FF2B5EF4-FFF2-40B4-BE49-F238E27FC236}">
                  <a16:creationId xmlns:a16="http://schemas.microsoft.com/office/drawing/2014/main" id="{754CDED9-3495-131B-75E7-8823DE81A9B6}"/>
                </a:ext>
              </a:extLst>
            </p:cNvPr>
            <p:cNvSpPr/>
            <p:nvPr/>
          </p:nvSpPr>
          <p:spPr>
            <a:xfrm>
              <a:off x="488844" y="3158676"/>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sp>
          <p:nvSpPr>
            <p:cNvPr id="50" name="object 19">
              <a:extLst>
                <a:ext uri="{FF2B5EF4-FFF2-40B4-BE49-F238E27FC236}">
                  <a16:creationId xmlns:a16="http://schemas.microsoft.com/office/drawing/2014/main" id="{D4DB0E31-D858-B3B9-5CBC-2BC48995CB3B}"/>
                </a:ext>
              </a:extLst>
            </p:cNvPr>
            <p:cNvSpPr/>
            <p:nvPr/>
          </p:nvSpPr>
          <p:spPr>
            <a:xfrm>
              <a:off x="488844" y="3219681"/>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sp>
          <p:nvSpPr>
            <p:cNvPr id="51" name="object 20">
              <a:extLst>
                <a:ext uri="{FF2B5EF4-FFF2-40B4-BE49-F238E27FC236}">
                  <a16:creationId xmlns:a16="http://schemas.microsoft.com/office/drawing/2014/main" id="{81BC579A-AADF-5B2E-0543-320AE99E6553}"/>
                </a:ext>
              </a:extLst>
            </p:cNvPr>
            <p:cNvSpPr/>
            <p:nvPr/>
          </p:nvSpPr>
          <p:spPr>
            <a:xfrm>
              <a:off x="488844" y="3280684"/>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grpSp>
      <p:sp>
        <p:nvSpPr>
          <p:cNvPr id="52" name="object 21">
            <a:extLst>
              <a:ext uri="{FF2B5EF4-FFF2-40B4-BE49-F238E27FC236}">
                <a16:creationId xmlns:a16="http://schemas.microsoft.com/office/drawing/2014/main" id="{6A94A184-92EC-E934-4AB4-35449CCC61E0}"/>
              </a:ext>
            </a:extLst>
          </p:cNvPr>
          <p:cNvSpPr/>
          <p:nvPr/>
        </p:nvSpPr>
        <p:spPr>
          <a:xfrm>
            <a:off x="4501108" y="2654376"/>
            <a:ext cx="415925" cy="317500"/>
          </a:xfrm>
          <a:custGeom>
            <a:avLst/>
            <a:gdLst/>
            <a:ahLst/>
            <a:cxnLst/>
            <a:rect l="l" t="t" r="r" b="b"/>
            <a:pathLst>
              <a:path w="415925" h="317500">
                <a:moveTo>
                  <a:pt x="146685" y="48806"/>
                </a:moveTo>
                <a:lnTo>
                  <a:pt x="122237" y="0"/>
                </a:lnTo>
                <a:lnTo>
                  <a:pt x="0" y="0"/>
                </a:lnTo>
                <a:lnTo>
                  <a:pt x="0" y="317220"/>
                </a:lnTo>
                <a:lnTo>
                  <a:pt x="415594" y="317220"/>
                </a:lnTo>
                <a:lnTo>
                  <a:pt x="415594" y="48806"/>
                </a:lnTo>
                <a:lnTo>
                  <a:pt x="146685" y="48806"/>
                </a:lnTo>
                <a:close/>
              </a:path>
            </a:pathLst>
          </a:custGeom>
          <a:ln w="24422">
            <a:solidFill>
              <a:srgbClr val="03CC52"/>
            </a:solidFill>
          </a:ln>
        </p:spPr>
        <p:txBody>
          <a:bodyPr wrap="square" lIns="0" tIns="0" rIns="0" bIns="0" rtlCol="0"/>
          <a:lstStyle/>
          <a:p>
            <a:endParaRPr/>
          </a:p>
        </p:txBody>
      </p:sp>
      <p:grpSp>
        <p:nvGrpSpPr>
          <p:cNvPr id="53" name="object 22">
            <a:extLst>
              <a:ext uri="{FF2B5EF4-FFF2-40B4-BE49-F238E27FC236}">
                <a16:creationId xmlns:a16="http://schemas.microsoft.com/office/drawing/2014/main" id="{A103FEBE-8240-A159-CAE1-3998459AC17A}"/>
              </a:ext>
            </a:extLst>
          </p:cNvPr>
          <p:cNvGrpSpPr/>
          <p:nvPr/>
        </p:nvGrpSpPr>
        <p:grpSpPr>
          <a:xfrm>
            <a:off x="378853" y="2247113"/>
            <a:ext cx="391160" cy="439420"/>
            <a:chOff x="378853" y="2247113"/>
            <a:chExt cx="391160" cy="439420"/>
          </a:xfrm>
        </p:grpSpPr>
        <p:sp>
          <p:nvSpPr>
            <p:cNvPr id="54" name="object 23">
              <a:extLst>
                <a:ext uri="{FF2B5EF4-FFF2-40B4-BE49-F238E27FC236}">
                  <a16:creationId xmlns:a16="http://schemas.microsoft.com/office/drawing/2014/main" id="{D3EAF23D-28E6-AB34-3E70-21BDD219DFA4}"/>
                </a:ext>
              </a:extLst>
            </p:cNvPr>
            <p:cNvSpPr/>
            <p:nvPr/>
          </p:nvSpPr>
          <p:spPr>
            <a:xfrm>
              <a:off x="391058" y="2491134"/>
              <a:ext cx="367030" cy="183515"/>
            </a:xfrm>
            <a:custGeom>
              <a:avLst/>
              <a:gdLst/>
              <a:ahLst/>
              <a:cxnLst/>
              <a:rect l="l" t="t" r="r" b="b"/>
              <a:pathLst>
                <a:path w="367030" h="183514">
                  <a:moveTo>
                    <a:pt x="0" y="183007"/>
                  </a:moveTo>
                  <a:lnTo>
                    <a:pt x="6540" y="134289"/>
                  </a:lnTo>
                  <a:lnTo>
                    <a:pt x="24993" y="90551"/>
                  </a:lnTo>
                  <a:lnTo>
                    <a:pt x="53632" y="53530"/>
                  </a:lnTo>
                  <a:lnTo>
                    <a:pt x="90728" y="24942"/>
                  </a:lnTo>
                  <a:lnTo>
                    <a:pt x="134543" y="6527"/>
                  </a:lnTo>
                  <a:lnTo>
                    <a:pt x="183349" y="0"/>
                  </a:lnTo>
                  <a:lnTo>
                    <a:pt x="232156" y="6527"/>
                  </a:lnTo>
                  <a:lnTo>
                    <a:pt x="275971" y="24942"/>
                  </a:lnTo>
                  <a:lnTo>
                    <a:pt x="313067" y="53530"/>
                  </a:lnTo>
                  <a:lnTo>
                    <a:pt x="341706" y="90551"/>
                  </a:lnTo>
                  <a:lnTo>
                    <a:pt x="360159" y="134289"/>
                  </a:lnTo>
                  <a:lnTo>
                    <a:pt x="366699" y="183007"/>
                  </a:lnTo>
                </a:path>
              </a:pathLst>
            </a:custGeom>
            <a:ln w="24409">
              <a:solidFill>
                <a:srgbClr val="03CC52"/>
              </a:solidFill>
            </a:ln>
          </p:spPr>
          <p:txBody>
            <a:bodyPr wrap="square" lIns="0" tIns="0" rIns="0" bIns="0" rtlCol="0"/>
            <a:lstStyle/>
            <a:p>
              <a:endParaRPr/>
            </a:p>
          </p:txBody>
        </p:sp>
        <p:pic>
          <p:nvPicPr>
            <p:cNvPr id="55" name="object 24">
              <a:extLst>
                <a:ext uri="{FF2B5EF4-FFF2-40B4-BE49-F238E27FC236}">
                  <a16:creationId xmlns:a16="http://schemas.microsoft.com/office/drawing/2014/main" id="{F6A0FC3F-3BCE-BE4A-D830-12411BE266CD}"/>
                </a:ext>
              </a:extLst>
            </p:cNvPr>
            <p:cNvPicPr/>
            <p:nvPr/>
          </p:nvPicPr>
          <p:blipFill>
            <a:blip r:embed="rId5" cstate="print"/>
            <a:stretch>
              <a:fillRect/>
            </a:stretch>
          </p:blipFill>
          <p:spPr>
            <a:xfrm>
              <a:off x="464413" y="2247113"/>
              <a:ext cx="219989" cy="405077"/>
            </a:xfrm>
            <a:prstGeom prst="rect">
              <a:avLst/>
            </a:prstGeom>
          </p:spPr>
        </p:pic>
      </p:grpSp>
      <p:grpSp>
        <p:nvGrpSpPr>
          <p:cNvPr id="56" name="object 25">
            <a:extLst>
              <a:ext uri="{FF2B5EF4-FFF2-40B4-BE49-F238E27FC236}">
                <a16:creationId xmlns:a16="http://schemas.microsoft.com/office/drawing/2014/main" id="{FA3032B8-2BE1-E8F8-00F8-87066EBC476F}"/>
              </a:ext>
            </a:extLst>
          </p:cNvPr>
          <p:cNvGrpSpPr/>
          <p:nvPr/>
        </p:nvGrpSpPr>
        <p:grpSpPr>
          <a:xfrm>
            <a:off x="4605020" y="1481270"/>
            <a:ext cx="208279" cy="415290"/>
            <a:chOff x="4605020" y="1481270"/>
            <a:chExt cx="208279" cy="415290"/>
          </a:xfrm>
        </p:grpSpPr>
        <p:sp>
          <p:nvSpPr>
            <p:cNvPr id="57" name="object 26">
              <a:extLst>
                <a:ext uri="{FF2B5EF4-FFF2-40B4-BE49-F238E27FC236}">
                  <a16:creationId xmlns:a16="http://schemas.microsoft.com/office/drawing/2014/main" id="{6E40D543-40E8-66E7-5159-8719FD49480C}"/>
                </a:ext>
              </a:extLst>
            </p:cNvPr>
            <p:cNvSpPr/>
            <p:nvPr/>
          </p:nvSpPr>
          <p:spPr>
            <a:xfrm>
              <a:off x="4617237" y="1530200"/>
              <a:ext cx="183515" cy="317500"/>
            </a:xfrm>
            <a:custGeom>
              <a:avLst/>
              <a:gdLst/>
              <a:ahLst/>
              <a:cxnLst/>
              <a:rect l="l" t="t" r="r" b="b"/>
              <a:pathLst>
                <a:path w="183514" h="317500">
                  <a:moveTo>
                    <a:pt x="183349" y="77101"/>
                  </a:moveTo>
                  <a:lnTo>
                    <a:pt x="170840" y="44056"/>
                  </a:lnTo>
                  <a:lnTo>
                    <a:pt x="151853" y="20447"/>
                  </a:lnTo>
                  <a:lnTo>
                    <a:pt x="125666" y="5892"/>
                  </a:lnTo>
                  <a:lnTo>
                    <a:pt x="91617" y="0"/>
                  </a:lnTo>
                  <a:lnTo>
                    <a:pt x="60502" y="3340"/>
                  </a:lnTo>
                  <a:lnTo>
                    <a:pt x="34023" y="16078"/>
                  </a:lnTo>
                  <a:lnTo>
                    <a:pt x="15278" y="37884"/>
                  </a:lnTo>
                  <a:lnTo>
                    <a:pt x="7327" y="68440"/>
                  </a:lnTo>
                  <a:lnTo>
                    <a:pt x="9740" y="94703"/>
                  </a:lnTo>
                  <a:lnTo>
                    <a:pt x="22225" y="116586"/>
                  </a:lnTo>
                  <a:lnTo>
                    <a:pt x="48856" y="137121"/>
                  </a:lnTo>
                  <a:lnTo>
                    <a:pt x="93687" y="159334"/>
                  </a:lnTo>
                  <a:lnTo>
                    <a:pt x="98882" y="161709"/>
                  </a:lnTo>
                  <a:lnTo>
                    <a:pt x="138887" y="182524"/>
                  </a:lnTo>
                  <a:lnTo>
                    <a:pt x="162712" y="202158"/>
                  </a:lnTo>
                  <a:lnTo>
                    <a:pt x="173901" y="223278"/>
                  </a:lnTo>
                  <a:lnTo>
                    <a:pt x="176022" y="248513"/>
                  </a:lnTo>
                  <a:lnTo>
                    <a:pt x="168059" y="279069"/>
                  </a:lnTo>
                  <a:lnTo>
                    <a:pt x="149301" y="300875"/>
                  </a:lnTo>
                  <a:lnTo>
                    <a:pt x="122821" y="313613"/>
                  </a:lnTo>
                  <a:lnTo>
                    <a:pt x="91732" y="316966"/>
                  </a:lnTo>
                  <a:lnTo>
                    <a:pt x="57708" y="311061"/>
                  </a:lnTo>
                  <a:lnTo>
                    <a:pt x="31521" y="296506"/>
                  </a:lnTo>
                  <a:lnTo>
                    <a:pt x="12509" y="272897"/>
                  </a:lnTo>
                  <a:lnTo>
                    <a:pt x="0" y="239852"/>
                  </a:lnTo>
                </a:path>
              </a:pathLst>
            </a:custGeom>
            <a:ln w="24434">
              <a:solidFill>
                <a:srgbClr val="03CC52"/>
              </a:solidFill>
            </a:ln>
          </p:spPr>
          <p:txBody>
            <a:bodyPr wrap="square" lIns="0" tIns="0" rIns="0" bIns="0" rtlCol="0"/>
            <a:lstStyle/>
            <a:p>
              <a:endParaRPr/>
            </a:p>
          </p:txBody>
        </p:sp>
        <p:sp>
          <p:nvSpPr>
            <p:cNvPr id="58" name="object 27">
              <a:extLst>
                <a:ext uri="{FF2B5EF4-FFF2-40B4-BE49-F238E27FC236}">
                  <a16:creationId xmlns:a16="http://schemas.microsoft.com/office/drawing/2014/main" id="{405AE8F4-53C8-C304-7EF2-97A9380C026A}"/>
                </a:ext>
              </a:extLst>
            </p:cNvPr>
            <p:cNvSpPr/>
            <p:nvPr/>
          </p:nvSpPr>
          <p:spPr>
            <a:xfrm>
              <a:off x="4708911" y="1481270"/>
              <a:ext cx="0" cy="415290"/>
            </a:xfrm>
            <a:custGeom>
              <a:avLst/>
              <a:gdLst/>
              <a:ahLst/>
              <a:cxnLst/>
              <a:rect l="l" t="t" r="r" b="b"/>
              <a:pathLst>
                <a:path h="415289">
                  <a:moveTo>
                    <a:pt x="0" y="0"/>
                  </a:moveTo>
                  <a:lnTo>
                    <a:pt x="0" y="414820"/>
                  </a:lnTo>
                </a:path>
              </a:pathLst>
            </a:custGeom>
            <a:ln w="24447">
              <a:solidFill>
                <a:srgbClr val="03CC52"/>
              </a:solidFill>
            </a:ln>
          </p:spPr>
          <p:txBody>
            <a:bodyPr wrap="square" lIns="0" tIns="0" rIns="0" bIns="0" rtlCol="0"/>
            <a:lstStyle/>
            <a:p>
              <a:endParaRPr/>
            </a:p>
          </p:txBody>
        </p:sp>
      </p:grpSp>
      <p:grpSp>
        <p:nvGrpSpPr>
          <p:cNvPr id="59" name="object 28">
            <a:extLst>
              <a:ext uri="{FF2B5EF4-FFF2-40B4-BE49-F238E27FC236}">
                <a16:creationId xmlns:a16="http://schemas.microsoft.com/office/drawing/2014/main" id="{0C7E6109-0046-9072-2BDE-56B128E8082E}"/>
              </a:ext>
            </a:extLst>
          </p:cNvPr>
          <p:cNvGrpSpPr/>
          <p:nvPr/>
        </p:nvGrpSpPr>
        <p:grpSpPr>
          <a:xfrm>
            <a:off x="4488903" y="3598455"/>
            <a:ext cx="440055" cy="219710"/>
            <a:chOff x="4488903" y="3598455"/>
            <a:chExt cx="440055" cy="219710"/>
          </a:xfrm>
        </p:grpSpPr>
        <p:sp>
          <p:nvSpPr>
            <p:cNvPr id="60" name="object 29">
              <a:extLst>
                <a:ext uri="{FF2B5EF4-FFF2-40B4-BE49-F238E27FC236}">
                  <a16:creationId xmlns:a16="http://schemas.microsoft.com/office/drawing/2014/main" id="{8F6D0347-9DF8-410B-A44E-6DB1962BCF00}"/>
                </a:ext>
              </a:extLst>
            </p:cNvPr>
            <p:cNvSpPr/>
            <p:nvPr/>
          </p:nvSpPr>
          <p:spPr>
            <a:xfrm>
              <a:off x="4501121" y="3610660"/>
              <a:ext cx="415925" cy="195580"/>
            </a:xfrm>
            <a:custGeom>
              <a:avLst/>
              <a:gdLst/>
              <a:ahLst/>
              <a:cxnLst/>
              <a:rect l="l" t="t" r="r" b="b"/>
              <a:pathLst>
                <a:path w="415925" h="195579">
                  <a:moveTo>
                    <a:pt x="0" y="0"/>
                  </a:moveTo>
                  <a:lnTo>
                    <a:pt x="415594" y="0"/>
                  </a:lnTo>
                  <a:lnTo>
                    <a:pt x="415594" y="195211"/>
                  </a:lnTo>
                  <a:lnTo>
                    <a:pt x="0" y="195211"/>
                  </a:lnTo>
                  <a:lnTo>
                    <a:pt x="0" y="0"/>
                  </a:lnTo>
                  <a:close/>
                </a:path>
              </a:pathLst>
            </a:custGeom>
            <a:ln w="24409">
              <a:solidFill>
                <a:srgbClr val="03CC52"/>
              </a:solidFill>
            </a:ln>
          </p:spPr>
          <p:txBody>
            <a:bodyPr wrap="square" lIns="0" tIns="0" rIns="0" bIns="0" rtlCol="0"/>
            <a:lstStyle/>
            <a:p>
              <a:endParaRPr/>
            </a:p>
          </p:txBody>
        </p:sp>
        <p:pic>
          <p:nvPicPr>
            <p:cNvPr id="61" name="object 30">
              <a:extLst>
                <a:ext uri="{FF2B5EF4-FFF2-40B4-BE49-F238E27FC236}">
                  <a16:creationId xmlns:a16="http://schemas.microsoft.com/office/drawing/2014/main" id="{12A88941-0528-2DF8-6BCC-C4CA0BD985FA}"/>
                </a:ext>
              </a:extLst>
            </p:cNvPr>
            <p:cNvPicPr/>
            <p:nvPr/>
          </p:nvPicPr>
          <p:blipFill>
            <a:blip r:embed="rId6" cstate="print"/>
            <a:stretch>
              <a:fillRect/>
            </a:stretch>
          </p:blipFill>
          <p:spPr>
            <a:xfrm>
              <a:off x="4647806" y="3647251"/>
              <a:ext cx="122208" cy="122019"/>
            </a:xfrm>
            <a:prstGeom prst="rect">
              <a:avLst/>
            </a:prstGeom>
          </p:spPr>
        </p:pic>
        <p:pic>
          <p:nvPicPr>
            <p:cNvPr id="62" name="object 31">
              <a:extLst>
                <a:ext uri="{FF2B5EF4-FFF2-40B4-BE49-F238E27FC236}">
                  <a16:creationId xmlns:a16="http://schemas.microsoft.com/office/drawing/2014/main" id="{3A431ADA-198C-E792-D51E-2074CA89D012}"/>
                </a:ext>
              </a:extLst>
            </p:cNvPr>
            <p:cNvPicPr/>
            <p:nvPr/>
          </p:nvPicPr>
          <p:blipFill>
            <a:blip r:embed="rId7" cstate="print"/>
            <a:stretch>
              <a:fillRect/>
            </a:stretch>
          </p:blipFill>
          <p:spPr>
            <a:xfrm>
              <a:off x="4488903" y="3720455"/>
              <a:ext cx="97751" cy="97621"/>
            </a:xfrm>
            <a:prstGeom prst="rect">
              <a:avLst/>
            </a:prstGeom>
          </p:spPr>
        </p:pic>
        <p:pic>
          <p:nvPicPr>
            <p:cNvPr id="63" name="object 32">
              <a:extLst>
                <a:ext uri="{FF2B5EF4-FFF2-40B4-BE49-F238E27FC236}">
                  <a16:creationId xmlns:a16="http://schemas.microsoft.com/office/drawing/2014/main" id="{933E3C11-051B-44A3-D652-EF723BE84FA5}"/>
                </a:ext>
              </a:extLst>
            </p:cNvPr>
            <p:cNvPicPr/>
            <p:nvPr/>
          </p:nvPicPr>
          <p:blipFill>
            <a:blip r:embed="rId8" cstate="print"/>
            <a:stretch>
              <a:fillRect/>
            </a:stretch>
          </p:blipFill>
          <p:spPr>
            <a:xfrm>
              <a:off x="4831156" y="3598455"/>
              <a:ext cx="97760" cy="97621"/>
            </a:xfrm>
            <a:prstGeom prst="rect">
              <a:avLst/>
            </a:prstGeom>
          </p:spPr>
        </p:pic>
        <p:pic>
          <p:nvPicPr>
            <p:cNvPr id="64" name="object 33">
              <a:extLst>
                <a:ext uri="{FF2B5EF4-FFF2-40B4-BE49-F238E27FC236}">
                  <a16:creationId xmlns:a16="http://schemas.microsoft.com/office/drawing/2014/main" id="{C246507C-86CB-1337-B819-7E659E047DFB}"/>
                </a:ext>
              </a:extLst>
            </p:cNvPr>
            <p:cNvPicPr/>
            <p:nvPr/>
          </p:nvPicPr>
          <p:blipFill>
            <a:blip r:embed="rId9" cstate="print"/>
            <a:stretch>
              <a:fillRect/>
            </a:stretch>
          </p:blipFill>
          <p:spPr>
            <a:xfrm>
              <a:off x="4488903" y="3598455"/>
              <a:ext cx="97751" cy="97621"/>
            </a:xfrm>
            <a:prstGeom prst="rect">
              <a:avLst/>
            </a:prstGeom>
          </p:spPr>
        </p:pic>
        <p:pic>
          <p:nvPicPr>
            <p:cNvPr id="65" name="object 34">
              <a:extLst>
                <a:ext uri="{FF2B5EF4-FFF2-40B4-BE49-F238E27FC236}">
                  <a16:creationId xmlns:a16="http://schemas.microsoft.com/office/drawing/2014/main" id="{02930984-3DA3-C6B9-0C2D-DD37697025EF}"/>
                </a:ext>
              </a:extLst>
            </p:cNvPr>
            <p:cNvPicPr/>
            <p:nvPr/>
          </p:nvPicPr>
          <p:blipFill>
            <a:blip r:embed="rId10" cstate="print"/>
            <a:stretch>
              <a:fillRect/>
            </a:stretch>
          </p:blipFill>
          <p:spPr>
            <a:xfrm>
              <a:off x="4831156" y="3720456"/>
              <a:ext cx="97761" cy="97620"/>
            </a:xfrm>
            <a:prstGeom prst="rect">
              <a:avLst/>
            </a:prstGeom>
          </p:spPr>
        </p:pic>
      </p:grpSp>
      <p:sp>
        <p:nvSpPr>
          <p:cNvPr id="66" name="object 35">
            <a:extLst>
              <a:ext uri="{FF2B5EF4-FFF2-40B4-BE49-F238E27FC236}">
                <a16:creationId xmlns:a16="http://schemas.microsoft.com/office/drawing/2014/main" id="{DFF7E155-97ED-4B1A-86CE-60E11BFE7BE7}"/>
              </a:ext>
            </a:extLst>
          </p:cNvPr>
          <p:cNvSpPr txBox="1">
            <a:spLocks noGrp="1"/>
          </p:cNvSpPr>
          <p:nvPr>
            <p:ph type="sldNum" sz="quarter" idx="7"/>
          </p:nvPr>
        </p:nvSpPr>
        <p:spPr>
          <a:xfrm>
            <a:off x="11151907" y="6386498"/>
            <a:ext cx="176529" cy="139065"/>
          </a:xfrm>
          <a:prstGeom prst="rect">
            <a:avLst/>
          </a:prstGeom>
        </p:spPr>
        <p:txBody>
          <a:bodyPr vert="horz" wrap="square" lIns="0" tIns="3175" rIns="0" bIns="0" rtlCol="0">
            <a:spAutoFit/>
          </a:bodyPr>
          <a:lstStyle/>
          <a:p>
            <a:pPr marL="12700">
              <a:lnSpc>
                <a:spcPct val="100000"/>
              </a:lnSpc>
              <a:spcBef>
                <a:spcPts val="25"/>
              </a:spcBef>
            </a:pPr>
            <a:fld id="{81D60167-4931-47E6-BA6A-407CBD079E47}" type="slidenum">
              <a:rPr spc="-25" dirty="0"/>
              <a:t>1</a:t>
            </a:fld>
            <a:endParaRPr spc="-25" dirty="0"/>
          </a:p>
        </p:txBody>
      </p:sp>
      <p:sp>
        <p:nvSpPr>
          <p:cNvPr id="67" name="object 36">
            <a:extLst>
              <a:ext uri="{FF2B5EF4-FFF2-40B4-BE49-F238E27FC236}">
                <a16:creationId xmlns:a16="http://schemas.microsoft.com/office/drawing/2014/main" id="{16C73A21-B94F-3728-9EC1-5E4C3521FAEA}"/>
              </a:ext>
            </a:extLst>
          </p:cNvPr>
          <p:cNvSpPr txBox="1">
            <a:spLocks noGrp="1"/>
          </p:cNvSpPr>
          <p:nvPr>
            <p:ph type="ftr" sz="quarter" idx="5"/>
          </p:nvPr>
        </p:nvSpPr>
        <p:spPr>
          <a:xfrm>
            <a:off x="1496006" y="6467155"/>
            <a:ext cx="3837994" cy="157735"/>
          </a:xfrm>
          <a:prstGeom prst="rect">
            <a:avLst/>
          </a:prstGeom>
        </p:spPr>
        <p:txBody>
          <a:bodyPr vert="horz" wrap="square" lIns="0" tIns="3810" rIns="0" bIns="0" rtlCol="0">
            <a:spAutoFit/>
          </a:bodyPr>
          <a:lstStyle/>
          <a:p>
            <a:pPr>
              <a:spcBef>
                <a:spcPts val="600"/>
              </a:spcBef>
            </a:pPr>
            <a:r>
              <a:rPr lang="en-US" dirty="0"/>
              <a:t>© 2026 Cigna Healthcare. Some content provided under license Healthcare.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C43E3-4E88-D331-2068-00B96DF7BE12}"/>
            </a:ext>
          </a:extLst>
        </p:cNvPr>
        <p:cNvGrpSpPr/>
        <p:nvPr/>
      </p:nvGrpSpPr>
      <p:grpSpPr>
        <a:xfrm>
          <a:off x="0" y="0"/>
          <a:ext cx="0" cy="0"/>
          <a:chOff x="0" y="0"/>
          <a:chExt cx="0" cy="0"/>
        </a:xfrm>
      </p:grpSpPr>
      <p:pic>
        <p:nvPicPr>
          <p:cNvPr id="18" name="Picture 17">
            <a:extLst>
              <a:ext uri="{FF2B5EF4-FFF2-40B4-BE49-F238E27FC236}">
                <a16:creationId xmlns:a16="http://schemas.microsoft.com/office/drawing/2014/main" id="{28B18BEA-3014-6697-9191-9CB7410834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9462" y="0"/>
            <a:ext cx="4867786" cy="6858000"/>
          </a:xfrm>
          <a:prstGeom prst="rect">
            <a:avLst/>
          </a:prstGeom>
        </p:spPr>
      </p:pic>
      <p:sp>
        <p:nvSpPr>
          <p:cNvPr id="30" name="Title 29">
            <a:extLst>
              <a:ext uri="{FF2B5EF4-FFF2-40B4-BE49-F238E27FC236}">
                <a16:creationId xmlns:a16="http://schemas.microsoft.com/office/drawing/2014/main" id="{7B4122C4-F2EF-1972-8725-9732D4416D81}"/>
              </a:ext>
            </a:extLst>
          </p:cNvPr>
          <p:cNvSpPr>
            <a:spLocks noGrp="1"/>
          </p:cNvSpPr>
          <p:nvPr>
            <p:ph type="title"/>
          </p:nvPr>
        </p:nvSpPr>
        <p:spPr>
          <a:xfrm>
            <a:off x="346791" y="284561"/>
            <a:ext cx="11498417" cy="461665"/>
          </a:xfrm>
        </p:spPr>
        <p:txBody>
          <a:bodyPr/>
          <a:lstStyle/>
          <a:p>
            <a:r>
              <a:rPr lang="en-US" dirty="0" err="1"/>
              <a:t>Clearity</a:t>
            </a:r>
            <a:r>
              <a:rPr lang="en-US" dirty="0"/>
              <a:t>: plan features</a:t>
            </a:r>
          </a:p>
        </p:txBody>
      </p:sp>
      <p:sp>
        <p:nvSpPr>
          <p:cNvPr id="66" name="object 35">
            <a:extLst>
              <a:ext uri="{FF2B5EF4-FFF2-40B4-BE49-F238E27FC236}">
                <a16:creationId xmlns:a16="http://schemas.microsoft.com/office/drawing/2014/main" id="{AEE1E79D-D6FD-E87A-1926-B7961C0DF6A4}"/>
              </a:ext>
            </a:extLst>
          </p:cNvPr>
          <p:cNvSpPr txBox="1">
            <a:spLocks noGrp="1"/>
          </p:cNvSpPr>
          <p:nvPr>
            <p:ph type="sldNum" sz="quarter" idx="7"/>
          </p:nvPr>
        </p:nvSpPr>
        <p:spPr>
          <a:xfrm>
            <a:off x="11151907" y="6386498"/>
            <a:ext cx="176529" cy="139065"/>
          </a:xfrm>
          <a:prstGeom prst="rect">
            <a:avLst/>
          </a:prstGeom>
        </p:spPr>
        <p:txBody>
          <a:bodyPr vert="horz" wrap="square" lIns="0" tIns="3175" rIns="0" bIns="0" rtlCol="0">
            <a:spAutoFit/>
          </a:bodyPr>
          <a:lstStyle/>
          <a:p>
            <a:pPr marL="12700">
              <a:lnSpc>
                <a:spcPct val="100000"/>
              </a:lnSpc>
              <a:spcBef>
                <a:spcPts val="25"/>
              </a:spcBef>
            </a:pPr>
            <a:fld id="{81D60167-4931-47E6-BA6A-407CBD079E47}" type="slidenum">
              <a:rPr spc="-25" dirty="0"/>
              <a:t>2</a:t>
            </a:fld>
            <a:endParaRPr spc="-25" dirty="0"/>
          </a:p>
        </p:txBody>
      </p:sp>
      <p:sp>
        <p:nvSpPr>
          <p:cNvPr id="67" name="object 36">
            <a:extLst>
              <a:ext uri="{FF2B5EF4-FFF2-40B4-BE49-F238E27FC236}">
                <a16:creationId xmlns:a16="http://schemas.microsoft.com/office/drawing/2014/main" id="{DC89A924-4AD5-1E28-FA58-93D6D76B7E62}"/>
              </a:ext>
            </a:extLst>
          </p:cNvPr>
          <p:cNvSpPr txBox="1">
            <a:spLocks noGrp="1"/>
          </p:cNvSpPr>
          <p:nvPr>
            <p:ph type="ftr" sz="quarter" idx="5"/>
          </p:nvPr>
        </p:nvSpPr>
        <p:spPr>
          <a:xfrm>
            <a:off x="1491911" y="5999853"/>
            <a:ext cx="4752394" cy="773289"/>
          </a:xfrm>
          <a:prstGeom prst="rect">
            <a:avLst/>
          </a:prstGeom>
        </p:spPr>
        <p:txBody>
          <a:bodyPr vert="horz" wrap="square" lIns="0" tIns="3810" rIns="0" bIns="0" rtlCol="0">
            <a:spAutoFit/>
          </a:bodyPr>
          <a:lstStyle/>
          <a:p>
            <a:pPr>
              <a:spcBef>
                <a:spcPts val="600"/>
              </a:spcBef>
            </a:pPr>
            <a:r>
              <a:rPr lang="en-US" dirty="0"/>
              <a:t>Not available in Hawaii.</a:t>
            </a:r>
          </a:p>
          <a:p>
            <a:pPr>
              <a:spcBef>
                <a:spcPts val="600"/>
              </a:spcBef>
            </a:pPr>
            <a:r>
              <a:rPr lang="en-US" dirty="0"/>
              <a:t>Cigna Healthcare products and services are provided exclusively by or through operating subsidiaries of The Cigna Group, including Cigna Health and Life Insurance Company (Bloomfield, CT).</a:t>
            </a:r>
          </a:p>
          <a:p>
            <a:pPr>
              <a:spcBef>
                <a:spcPts val="600"/>
              </a:spcBef>
            </a:pPr>
            <a:r>
              <a:rPr lang="en-US" dirty="0"/>
              <a:t>© 2026 Cigna Healthcare. Some content provided under license Healthcare.</a:t>
            </a:r>
          </a:p>
        </p:txBody>
      </p:sp>
      <p:sp>
        <p:nvSpPr>
          <p:cNvPr id="2" name="object 4">
            <a:extLst>
              <a:ext uri="{FF2B5EF4-FFF2-40B4-BE49-F238E27FC236}">
                <a16:creationId xmlns:a16="http://schemas.microsoft.com/office/drawing/2014/main" id="{0EE70411-DFE2-F4B5-F387-C4FA99DB3C5E}"/>
              </a:ext>
            </a:extLst>
          </p:cNvPr>
          <p:cNvSpPr txBox="1"/>
          <p:nvPr/>
        </p:nvSpPr>
        <p:spPr>
          <a:xfrm>
            <a:off x="916482" y="1531429"/>
            <a:ext cx="6017718" cy="658514"/>
          </a:xfrm>
          <a:prstGeom prst="rect">
            <a:avLst/>
          </a:prstGeom>
        </p:spPr>
        <p:txBody>
          <a:bodyPr vert="horz" wrap="square" lIns="0" tIns="12065" rIns="0" bIns="0" rtlCol="0">
            <a:spAutoFit/>
          </a:bodyPr>
          <a:lstStyle/>
          <a:p>
            <a:pPr marL="12700" marR="5080"/>
            <a:r>
              <a:rPr lang="en-US" sz="1400" b="1" dirty="0" err="1">
                <a:solidFill>
                  <a:srgbClr val="110081"/>
                </a:solidFill>
                <a:latin typeface="Verdana"/>
                <a:cs typeface="Verdana"/>
              </a:rPr>
              <a:t>Clearity</a:t>
            </a:r>
            <a:r>
              <a:rPr lang="en-US" sz="1400" b="1" dirty="0">
                <a:solidFill>
                  <a:srgbClr val="110081"/>
                </a:solidFill>
                <a:latin typeface="Verdana"/>
                <a:cs typeface="Verdana"/>
              </a:rPr>
              <a:t> is a </a:t>
            </a:r>
            <a:r>
              <a:rPr lang="en-US" sz="1400" b="1" dirty="0">
                <a:solidFill>
                  <a:srgbClr val="0033FF"/>
                </a:solidFill>
                <a:latin typeface="Verdana"/>
                <a:cs typeface="Verdana"/>
              </a:rPr>
              <a:t>copay-only</a:t>
            </a:r>
            <a:r>
              <a:rPr lang="en-US" sz="1400" b="1" dirty="0">
                <a:solidFill>
                  <a:srgbClr val="110081"/>
                </a:solidFill>
                <a:latin typeface="Verdana"/>
                <a:cs typeface="Verdana"/>
              </a:rPr>
              <a:t> health plan that lets you know your cost before you get care, with simple ways to see providers and copays in advance. Key features include:</a:t>
            </a:r>
            <a:endParaRPr lang="en-US" sz="1400" b="1" dirty="0">
              <a:latin typeface="Verdana"/>
              <a:cs typeface="Verdana"/>
            </a:endParaRPr>
          </a:p>
        </p:txBody>
      </p:sp>
      <p:grpSp>
        <p:nvGrpSpPr>
          <p:cNvPr id="3" name="object 25">
            <a:extLst>
              <a:ext uri="{FF2B5EF4-FFF2-40B4-BE49-F238E27FC236}">
                <a16:creationId xmlns:a16="http://schemas.microsoft.com/office/drawing/2014/main" id="{F9C76F01-7490-0C8F-E6F6-384A36FA5925}"/>
              </a:ext>
            </a:extLst>
          </p:cNvPr>
          <p:cNvGrpSpPr/>
          <p:nvPr/>
        </p:nvGrpSpPr>
        <p:grpSpPr>
          <a:xfrm>
            <a:off x="477521" y="1565910"/>
            <a:ext cx="208279" cy="415290"/>
            <a:chOff x="4605020" y="1481270"/>
            <a:chExt cx="208279" cy="415290"/>
          </a:xfrm>
        </p:grpSpPr>
        <p:sp>
          <p:nvSpPr>
            <p:cNvPr id="4" name="object 26">
              <a:extLst>
                <a:ext uri="{FF2B5EF4-FFF2-40B4-BE49-F238E27FC236}">
                  <a16:creationId xmlns:a16="http://schemas.microsoft.com/office/drawing/2014/main" id="{C2E19A94-D7A6-1F70-0C26-508FB0A4B6C8}"/>
                </a:ext>
              </a:extLst>
            </p:cNvPr>
            <p:cNvSpPr/>
            <p:nvPr/>
          </p:nvSpPr>
          <p:spPr>
            <a:xfrm>
              <a:off x="4617237" y="1530200"/>
              <a:ext cx="183515" cy="317500"/>
            </a:xfrm>
            <a:custGeom>
              <a:avLst/>
              <a:gdLst/>
              <a:ahLst/>
              <a:cxnLst/>
              <a:rect l="l" t="t" r="r" b="b"/>
              <a:pathLst>
                <a:path w="183514" h="317500">
                  <a:moveTo>
                    <a:pt x="183349" y="77101"/>
                  </a:moveTo>
                  <a:lnTo>
                    <a:pt x="170840" y="44056"/>
                  </a:lnTo>
                  <a:lnTo>
                    <a:pt x="151853" y="20447"/>
                  </a:lnTo>
                  <a:lnTo>
                    <a:pt x="125666" y="5892"/>
                  </a:lnTo>
                  <a:lnTo>
                    <a:pt x="91617" y="0"/>
                  </a:lnTo>
                  <a:lnTo>
                    <a:pt x="60502" y="3340"/>
                  </a:lnTo>
                  <a:lnTo>
                    <a:pt x="34023" y="16078"/>
                  </a:lnTo>
                  <a:lnTo>
                    <a:pt x="15278" y="37884"/>
                  </a:lnTo>
                  <a:lnTo>
                    <a:pt x="7327" y="68440"/>
                  </a:lnTo>
                  <a:lnTo>
                    <a:pt x="9740" y="94703"/>
                  </a:lnTo>
                  <a:lnTo>
                    <a:pt x="22225" y="116586"/>
                  </a:lnTo>
                  <a:lnTo>
                    <a:pt x="48856" y="137121"/>
                  </a:lnTo>
                  <a:lnTo>
                    <a:pt x="93687" y="159334"/>
                  </a:lnTo>
                  <a:lnTo>
                    <a:pt x="98882" y="161709"/>
                  </a:lnTo>
                  <a:lnTo>
                    <a:pt x="138887" y="182524"/>
                  </a:lnTo>
                  <a:lnTo>
                    <a:pt x="162712" y="202158"/>
                  </a:lnTo>
                  <a:lnTo>
                    <a:pt x="173901" y="223278"/>
                  </a:lnTo>
                  <a:lnTo>
                    <a:pt x="176022" y="248513"/>
                  </a:lnTo>
                  <a:lnTo>
                    <a:pt x="168059" y="279069"/>
                  </a:lnTo>
                  <a:lnTo>
                    <a:pt x="149301" y="300875"/>
                  </a:lnTo>
                  <a:lnTo>
                    <a:pt x="122821" y="313613"/>
                  </a:lnTo>
                  <a:lnTo>
                    <a:pt x="91732" y="316966"/>
                  </a:lnTo>
                  <a:lnTo>
                    <a:pt x="57708" y="311061"/>
                  </a:lnTo>
                  <a:lnTo>
                    <a:pt x="31521" y="296506"/>
                  </a:lnTo>
                  <a:lnTo>
                    <a:pt x="12509" y="272897"/>
                  </a:lnTo>
                  <a:lnTo>
                    <a:pt x="0" y="239852"/>
                  </a:lnTo>
                </a:path>
              </a:pathLst>
            </a:custGeom>
            <a:ln w="24434">
              <a:solidFill>
                <a:srgbClr val="03CC52"/>
              </a:solidFill>
            </a:ln>
          </p:spPr>
          <p:txBody>
            <a:bodyPr wrap="square" lIns="0" tIns="0" rIns="0" bIns="0" rtlCol="0"/>
            <a:lstStyle/>
            <a:p>
              <a:endParaRPr/>
            </a:p>
          </p:txBody>
        </p:sp>
        <p:sp>
          <p:nvSpPr>
            <p:cNvPr id="5" name="object 27">
              <a:extLst>
                <a:ext uri="{FF2B5EF4-FFF2-40B4-BE49-F238E27FC236}">
                  <a16:creationId xmlns:a16="http://schemas.microsoft.com/office/drawing/2014/main" id="{F5F36165-2269-D4AC-43D0-C6896B2A49EC}"/>
                </a:ext>
              </a:extLst>
            </p:cNvPr>
            <p:cNvSpPr/>
            <p:nvPr/>
          </p:nvSpPr>
          <p:spPr>
            <a:xfrm>
              <a:off x="4708911" y="1481270"/>
              <a:ext cx="0" cy="415290"/>
            </a:xfrm>
            <a:custGeom>
              <a:avLst/>
              <a:gdLst/>
              <a:ahLst/>
              <a:cxnLst/>
              <a:rect l="l" t="t" r="r" b="b"/>
              <a:pathLst>
                <a:path h="415289">
                  <a:moveTo>
                    <a:pt x="0" y="0"/>
                  </a:moveTo>
                  <a:lnTo>
                    <a:pt x="0" y="414820"/>
                  </a:lnTo>
                </a:path>
              </a:pathLst>
            </a:custGeom>
            <a:ln w="24447">
              <a:solidFill>
                <a:srgbClr val="03CC52"/>
              </a:solidFill>
            </a:ln>
          </p:spPr>
          <p:txBody>
            <a:bodyPr wrap="square" lIns="0" tIns="0" rIns="0" bIns="0" rtlCol="0"/>
            <a:lstStyle/>
            <a:p>
              <a:endParaRPr/>
            </a:p>
          </p:txBody>
        </p:sp>
      </p:grpSp>
      <p:sp>
        <p:nvSpPr>
          <p:cNvPr id="6" name="Content Placeholder 2">
            <a:extLst>
              <a:ext uri="{FF2B5EF4-FFF2-40B4-BE49-F238E27FC236}">
                <a16:creationId xmlns:a16="http://schemas.microsoft.com/office/drawing/2014/main" id="{86275CB3-63D7-86BA-BC9E-598B3F0B01EF}"/>
              </a:ext>
            </a:extLst>
          </p:cNvPr>
          <p:cNvSpPr txBox="1">
            <a:spLocks/>
          </p:cNvSpPr>
          <p:nvPr/>
        </p:nvSpPr>
        <p:spPr>
          <a:xfrm>
            <a:off x="761819" y="2301520"/>
            <a:ext cx="6212578" cy="1704954"/>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7015" marR="205740" indent="-171450">
              <a:spcAft>
                <a:spcPts val="600"/>
              </a:spcAft>
              <a:buClr>
                <a:srgbClr val="0033FF"/>
              </a:buClr>
              <a:buFont typeface="Arial" panose="020B0604020202020204" pitchFamily="34" charset="0"/>
              <a:buChar char="•"/>
              <a:tabLst>
                <a:tab pos="248285" algn="l"/>
              </a:tabLst>
              <a:defRPr/>
            </a:pPr>
            <a:r>
              <a:rPr lang="en-US" sz="1050" spc="-10" dirty="0">
                <a:solidFill>
                  <a:srgbClr val="110081"/>
                </a:solidFill>
                <a:latin typeface="Verdana" panose="020B0604030504040204" pitchFamily="34" charset="0"/>
                <a:ea typeface="Verdana" panose="020B0604030504040204" pitchFamily="34" charset="0"/>
                <a:cs typeface="Verdana" panose="020B0604030504040204" pitchFamily="34" charset="0"/>
              </a:rPr>
              <a:t>No deductible and no coinsurance—just a copay</a:t>
            </a:r>
          </a:p>
          <a:p>
            <a:pPr marL="249554" indent="-173355">
              <a:spcAft>
                <a:spcPts val="600"/>
              </a:spcAft>
              <a:buClr>
                <a:srgbClr val="0033FF"/>
              </a:buClr>
              <a:buFont typeface="Arial"/>
              <a:buChar char="•"/>
              <a:tabLst>
                <a:tab pos="249554" algn="l"/>
              </a:tabLst>
              <a:defRPr/>
            </a:pPr>
            <a:r>
              <a:rPr lang="en-US" sz="1050" dirty="0">
                <a:solidFill>
                  <a:srgbClr val="110081"/>
                </a:solidFill>
                <a:latin typeface="Verdana" panose="020B0604030504040204" pitchFamily="34" charset="0"/>
                <a:ea typeface="Verdana" panose="020B0604030504040204" pitchFamily="34" charset="0"/>
                <a:cs typeface="Verdana" panose="020B0604030504040204" pitchFamily="34" charset="0"/>
              </a:rPr>
              <a:t>40+ surgical procedures</a:t>
            </a:r>
            <a:r>
              <a:rPr lang="en-US" sz="1050" baseline="30000" dirty="0">
                <a:solidFill>
                  <a:srgbClr val="110081"/>
                </a:solidFill>
                <a:latin typeface="Verdana" panose="020B0604030504040204" pitchFamily="34" charset="0"/>
                <a:ea typeface="Verdana" panose="020B0604030504040204" pitchFamily="34" charset="0"/>
                <a:cs typeface="Verdana" panose="020B0604030504040204" pitchFamily="34" charset="0"/>
              </a:rPr>
              <a:t> </a:t>
            </a:r>
            <a:r>
              <a:rPr lang="en-US" sz="1050" dirty="0">
                <a:solidFill>
                  <a:srgbClr val="110081"/>
                </a:solidFill>
                <a:latin typeface="Verdana" panose="020B0604030504040204" pitchFamily="34" charset="0"/>
                <a:ea typeface="Verdana" panose="020B0604030504040204" pitchFamily="34" charset="0"/>
                <a:cs typeface="Verdana" panose="020B0604030504040204" pitchFamily="34" charset="0"/>
              </a:rPr>
              <a:t>covered with one copay</a:t>
            </a:r>
            <a:r>
              <a:rPr lang="en-US" sz="1050" baseline="30000" dirty="0">
                <a:solidFill>
                  <a:srgbClr val="110081"/>
                </a:solidFill>
                <a:latin typeface="Verdana" panose="020B0604030504040204" pitchFamily="34" charset="0"/>
                <a:ea typeface="Verdana" panose="020B0604030504040204" pitchFamily="34" charset="0"/>
                <a:cs typeface="Verdana" panose="020B0604030504040204" pitchFamily="34" charset="0"/>
              </a:rPr>
              <a:t>2</a:t>
            </a:r>
          </a:p>
          <a:p>
            <a:pPr marL="249554" indent="-173355">
              <a:spcAft>
                <a:spcPts val="600"/>
              </a:spcAft>
              <a:buClr>
                <a:srgbClr val="0033FF"/>
              </a:buClr>
              <a:buFont typeface="Arial"/>
              <a:buChar char="•"/>
              <a:tabLst>
                <a:tab pos="249554" algn="l"/>
              </a:tabLst>
              <a:defRPr/>
            </a:pPr>
            <a:r>
              <a:rPr lang="en-US" sz="1050" dirty="0">
                <a:solidFill>
                  <a:srgbClr val="110081"/>
                </a:solidFill>
                <a:latin typeface="Verdana" panose="020B0604030504040204" pitchFamily="34" charset="0"/>
                <a:ea typeface="Verdana" panose="020B0604030504040204" pitchFamily="34" charset="0"/>
                <a:cs typeface="Verdana" panose="020B0604030504040204" pitchFamily="34" charset="0"/>
              </a:rPr>
              <a:t>Coverage includes behavioral health care</a:t>
            </a:r>
          </a:p>
          <a:p>
            <a:pPr marL="249554" indent="-173355">
              <a:spcAft>
                <a:spcPts val="600"/>
              </a:spcAft>
              <a:buClr>
                <a:srgbClr val="0033FF"/>
              </a:buClr>
              <a:buFont typeface="Arial"/>
              <a:buChar char="•"/>
              <a:tabLst>
                <a:tab pos="249554" algn="l"/>
              </a:tabLst>
            </a:pPr>
            <a:r>
              <a:rPr lang="en-US" sz="105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rPr>
              <a:t>[Financial assistance:</a:t>
            </a:r>
            <a:r>
              <a:rPr lang="en-US" sz="1050" baseline="3000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rPr>
              <a:t>3</a:t>
            </a:r>
            <a:endParaRPr lang="en-US" sz="105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endParaRPr>
          </a:p>
          <a:p>
            <a:pPr marL="429554" lvl="1" indent="-173355">
              <a:spcAft>
                <a:spcPts val="600"/>
              </a:spcAft>
              <a:buClr>
                <a:srgbClr val="0033FF"/>
              </a:buClr>
              <a:buFont typeface="Arial"/>
              <a:buChar char="•"/>
              <a:tabLst>
                <a:tab pos="249554" algn="l"/>
              </a:tabLst>
            </a:pPr>
            <a:r>
              <a:rPr lang="en-US" sz="105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rPr>
              <a:t>Up to [$3,000] to help with medical copays</a:t>
            </a:r>
          </a:p>
          <a:p>
            <a:pPr marL="429554" lvl="1" indent="-173355">
              <a:spcAft>
                <a:spcPts val="600"/>
              </a:spcAft>
              <a:buClr>
                <a:srgbClr val="0033FF"/>
              </a:buClr>
              <a:buFont typeface="Arial"/>
              <a:buChar char="•"/>
              <a:tabLst>
                <a:tab pos="249554" algn="l"/>
              </a:tabLst>
            </a:pPr>
            <a:r>
              <a:rPr lang="en-US" sz="105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rPr>
              <a:t>0% interest, with no fees or credit checks]</a:t>
            </a:r>
          </a:p>
          <a:p>
            <a:pPr marL="249554" indent="-173355">
              <a:spcAft>
                <a:spcPts val="600"/>
              </a:spcAft>
              <a:buClr>
                <a:srgbClr val="0033FF"/>
              </a:buClr>
              <a:buFont typeface="Arial"/>
              <a:buChar char="•"/>
              <a:tabLst>
                <a:tab pos="249554" algn="l"/>
              </a:tabLst>
            </a:pPr>
            <a:r>
              <a:rPr lang="en-US" sz="1050" dirty="0">
                <a:solidFill>
                  <a:srgbClr val="110081"/>
                </a:solidFill>
                <a:highlight>
                  <a:srgbClr val="FFFF00"/>
                </a:highlight>
                <a:latin typeface="Verdana" panose="020B0604030504040204" pitchFamily="34" charset="0"/>
                <a:ea typeface="Verdana" panose="020B0604030504040204" pitchFamily="34" charset="0"/>
                <a:cs typeface="Verdana" panose="020B0604030504040204" pitchFamily="34" charset="0"/>
              </a:rPr>
              <a:t>[Pharmacy: one upfront copay for each prescription]</a:t>
            </a:r>
          </a:p>
        </p:txBody>
      </p:sp>
      <p:sp>
        <p:nvSpPr>
          <p:cNvPr id="11" name="object 3">
            <a:extLst>
              <a:ext uri="{FF2B5EF4-FFF2-40B4-BE49-F238E27FC236}">
                <a16:creationId xmlns:a16="http://schemas.microsoft.com/office/drawing/2014/main" id="{50BAF5EB-91C7-B4DD-6C6C-FB8E9B3FD706}"/>
              </a:ext>
            </a:extLst>
          </p:cNvPr>
          <p:cNvSpPr txBox="1"/>
          <p:nvPr/>
        </p:nvSpPr>
        <p:spPr>
          <a:xfrm>
            <a:off x="8669392" y="1752600"/>
            <a:ext cx="3141608" cy="475771"/>
          </a:xfrm>
          <a:prstGeom prst="rect">
            <a:avLst/>
          </a:prstGeom>
        </p:spPr>
        <p:txBody>
          <a:bodyPr vert="horz" wrap="square" lIns="0" tIns="12065" rIns="0" bIns="0" rtlCol="0">
            <a:spAutoFit/>
          </a:bodyPr>
          <a:lstStyle/>
          <a:p>
            <a:pPr marL="12700">
              <a:lnSpc>
                <a:spcPts val="1880"/>
              </a:lnSpc>
              <a:spcBef>
                <a:spcPts val="95"/>
              </a:spcBef>
              <a:defRPr/>
            </a:pPr>
            <a:r>
              <a:rPr lang="en-US" sz="1400" b="1" dirty="0">
                <a:solidFill>
                  <a:srgbClr val="00CC51"/>
                </a:solidFill>
                <a:latin typeface="Verdana" panose="020B0604030504040204" pitchFamily="34" charset="0"/>
                <a:ea typeface="Verdana" panose="020B0604030504040204" pitchFamily="34" charset="0"/>
                <a:cs typeface="Verdana" panose="020B0604030504040204" pitchFamily="34" charset="0"/>
              </a:rPr>
              <a:t>Search providers and view copay costs:</a:t>
            </a:r>
            <a:endParaRPr sz="1400" b="1" kern="0" dirty="0">
              <a:solidFill>
                <a:srgbClr val="00CC51"/>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Content Placeholder 2">
            <a:extLst>
              <a:ext uri="{FF2B5EF4-FFF2-40B4-BE49-F238E27FC236}">
                <a16:creationId xmlns:a16="http://schemas.microsoft.com/office/drawing/2014/main" id="{3D3EDE15-7412-F2A3-7B6F-0AF6DD23B873}"/>
              </a:ext>
            </a:extLst>
          </p:cNvPr>
          <p:cNvSpPr txBox="1">
            <a:spLocks/>
          </p:cNvSpPr>
          <p:nvPr/>
        </p:nvSpPr>
        <p:spPr>
          <a:xfrm>
            <a:off x="8534400" y="2438400"/>
            <a:ext cx="3048181" cy="3124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rPr>
              <a:t>Log in to the </a:t>
            </a:r>
            <a:r>
              <a:rPr lang="en-US" sz="1200" spc="-10" dirty="0" err="1">
                <a:solidFill>
                  <a:schemeClr val="bg1"/>
                </a:solidFill>
                <a:latin typeface="Verdana" panose="020B0604030504040204" pitchFamily="34" charset="0"/>
                <a:ea typeface="Verdana" panose="020B0604030504040204" pitchFamily="34" charset="0"/>
                <a:cs typeface="Verdana" panose="020B0604030504040204" pitchFamily="34" charset="0"/>
              </a:rPr>
              <a:t>myCigna</a:t>
            </a:r>
            <a:r>
              <a:rPr lang="en-US" sz="1200" b="1" baseline="30000" dirty="0">
                <a:solidFill>
                  <a:schemeClr val="bg1"/>
                </a:solidFill>
                <a:latin typeface="Verdana"/>
                <a:cs typeface="Verdana"/>
              </a:rPr>
              <a:t>® </a:t>
            </a:r>
            <a:r>
              <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rPr>
              <a:t> app or </a:t>
            </a:r>
            <a:r>
              <a:rPr lang="en-US" sz="1200" b="1" spc="-10" dirty="0">
                <a:solidFill>
                  <a:schemeClr val="bg1"/>
                </a:solidFill>
                <a:latin typeface="Verdana" panose="020B0604030504040204" pitchFamily="34" charset="0"/>
                <a:ea typeface="Verdana" panose="020B0604030504040204" pitchFamily="34" charset="0"/>
                <a:cs typeface="Verdana" panose="020B0604030504040204" pitchFamily="34" charset="0"/>
                <a:hlinkClick r:id="rId4">
                  <a:extLst>
                    <a:ext uri="{A12FA001-AC4F-418D-AE19-62706E023703}">
                      <ahyp:hlinkClr xmlns:ahyp="http://schemas.microsoft.com/office/drawing/2018/hyperlinkcolor" val="tx"/>
                    </a:ext>
                  </a:extLst>
                </a:hlinkClick>
              </a:rPr>
              <a:t>myCigna.com</a:t>
            </a:r>
            <a:r>
              <a:rPr lang="en-US" sz="1200" spc="-10" baseline="30000" dirty="0">
                <a:solidFill>
                  <a:schemeClr val="bg1"/>
                </a:solidFill>
                <a:latin typeface="Verdana" panose="020B0604030504040204" pitchFamily="34" charset="0"/>
                <a:ea typeface="Verdana" panose="020B0604030504040204" pitchFamily="34" charset="0"/>
                <a:cs typeface="Verdana" panose="020B0604030504040204" pitchFamily="34" charset="0"/>
              </a:rPr>
              <a:t>4</a:t>
            </a:r>
            <a:endPar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rPr>
              <a:t>Type what's wrong in the search bar—it can be as simple as “I have a sore throat”</a:t>
            </a: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rPr>
              <a:t>View provider, care facility, and copay costs</a:t>
            </a: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n-US" sz="1200" spc="-10" dirty="0">
                <a:solidFill>
                  <a:schemeClr val="bg1"/>
                </a:solidFill>
                <a:latin typeface="Verdana" panose="020B0604030504040204" pitchFamily="34" charset="0"/>
                <a:ea typeface="Verdana" panose="020B0604030504040204" pitchFamily="34" charset="0"/>
                <a:cs typeface="Verdana" panose="020B0604030504040204" pitchFamily="34" charset="0"/>
              </a:rPr>
              <a:t>Compare locations and verified patient reviews to help in your selection</a:t>
            </a:r>
          </a:p>
        </p:txBody>
      </p:sp>
      <p:pic>
        <p:nvPicPr>
          <p:cNvPr id="14" name="Picture 13">
            <a:extLst>
              <a:ext uri="{FF2B5EF4-FFF2-40B4-BE49-F238E27FC236}">
                <a16:creationId xmlns:a16="http://schemas.microsoft.com/office/drawing/2014/main" id="{69B4FAEA-1542-C106-83E0-2126115BE282}"/>
              </a:ext>
            </a:extLst>
          </p:cNvPr>
          <p:cNvPicPr>
            <a:picLocks noChangeAspect="1"/>
          </p:cNvPicPr>
          <p:nvPr/>
        </p:nvPicPr>
        <p:blipFill>
          <a:blip r:embed="rId5"/>
          <a:stretch>
            <a:fillRect/>
          </a:stretch>
        </p:blipFill>
        <p:spPr>
          <a:xfrm>
            <a:off x="8643601" y="1099801"/>
            <a:ext cx="500399" cy="500399"/>
          </a:xfrm>
          <a:prstGeom prst="rect">
            <a:avLst/>
          </a:prstGeom>
        </p:spPr>
      </p:pic>
      <p:sp>
        <p:nvSpPr>
          <p:cNvPr id="16" name="object 12">
            <a:extLst>
              <a:ext uri="{FF2B5EF4-FFF2-40B4-BE49-F238E27FC236}">
                <a16:creationId xmlns:a16="http://schemas.microsoft.com/office/drawing/2014/main" id="{A647C0ED-401A-1CB4-F636-F7B6F64022F7}"/>
              </a:ext>
            </a:extLst>
          </p:cNvPr>
          <p:cNvSpPr txBox="1"/>
          <p:nvPr/>
        </p:nvSpPr>
        <p:spPr>
          <a:xfrm>
            <a:off x="344963" y="4279019"/>
            <a:ext cx="6629430" cy="1551066"/>
          </a:xfrm>
          <a:prstGeom prst="rect">
            <a:avLst/>
          </a:prstGeom>
        </p:spPr>
        <p:txBody>
          <a:bodyPr vert="horz" wrap="square" lIns="0" tIns="12065" rIns="0" bIns="0" rtlCol="0">
            <a:spAutoFit/>
          </a:bodyPr>
          <a:lstStyle/>
          <a:p>
            <a:pPr marL="228600" lvl="0" indent="-228600">
              <a:buFont typeface="+mj-lt"/>
              <a:buAutoNum type="arabicPeriod" startAt="2"/>
            </a:pPr>
            <a:r>
              <a:rPr kumimoji="0" lang="en-US" sz="1000" u="none" strike="noStrike" kern="0" cap="none" spc="0" normalizeH="0" noProof="0" dirty="0">
                <a:ln>
                  <a:noFill/>
                </a:ln>
                <a:effectLst/>
                <a:uLnTx/>
                <a:uFillTx/>
                <a:latin typeface="Arial Narrow" panose="020B0604020202020204" pitchFamily="34" charset="0"/>
                <a:ea typeface="Verdana" panose="020B0604030504040204" pitchFamily="34" charset="0"/>
                <a:cs typeface="Arial Narrow" panose="020B0604020202020204" pitchFamily="34" charset="0"/>
              </a:rPr>
              <a:t>Certain procedures may be offered as a single bundled copay, shown in advance with participating providers. The bundled copay generally includes covered services from admission through discharge, with preadmission testing covered at $0 when using an in‑network provider. Additional copays may apply for services on different days, including pre‑ or post‑surgical care. Copays vary by plan. Review your plan materials for details.</a:t>
            </a:r>
          </a:p>
          <a:p>
            <a:pPr marL="228600" lvl="0" indent="-228600">
              <a:buFont typeface="+mj-lt"/>
              <a:buAutoNum type="arabicPeriod" startAt="2"/>
            </a:pPr>
            <a:r>
              <a:rPr kumimoji="0" lang="en-US" sz="1000" u="none" strike="noStrike" kern="0" cap="none" spc="0"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[Cigna Healthcare contracts with a third party, </a:t>
            </a:r>
            <a:r>
              <a:rPr kumimoji="0" lang="en-US" sz="1000" u="none" strike="noStrike" kern="0" cap="none" spc="0" normalizeH="0" noProof="0" dirty="0" err="1">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TempoPay</a:t>
            </a:r>
            <a:r>
              <a:rPr kumimoji="0" lang="en-US" sz="1000" u="none" strike="noStrike" kern="0" cap="none" spc="0"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 to provide optional copay financial assistance. Cigna Healthcare is not a lender and does not offer or extend credit, and a separate contract may apply. Terms and fees may vary. For details and eligibility, review your plan materials.]</a:t>
            </a:r>
          </a:p>
          <a:p>
            <a:pPr marL="228600" lvl="0" indent="-228600">
              <a:buFont typeface="+mj-lt"/>
              <a:buAutoNum type="arabicPeriod" startAt="2"/>
            </a:pPr>
            <a:r>
              <a:rPr lang="en-US" sz="1000" dirty="0">
                <a:latin typeface="Arial Narrow" panose="020B0604020202020204" pitchFamily="34" charset="0"/>
                <a:cs typeface="Arial Narrow" panose="020B0604020202020204" pitchFamily="34" charset="0"/>
              </a:rPr>
              <a:t>Customers under age 13 (and/or their parent/guardian) will not be able to register at </a:t>
            </a:r>
            <a:r>
              <a:rPr lang="en-US" sz="1000" b="1" dirty="0">
                <a:latin typeface="Arial Narrow" panose="020B0604020202020204" pitchFamily="34" charset="0"/>
                <a:cs typeface="Arial Narrow" panose="020B0604020202020204" pitchFamily="34" charset="0"/>
                <a:hlinkClick r:id="rId6">
                  <a:extLst>
                    <a:ext uri="{A12FA001-AC4F-418D-AE19-62706E023703}">
                      <ahyp:hlinkClr xmlns:ahyp="http://schemas.microsoft.com/office/drawing/2018/hyperlinkcolor" val="tx"/>
                    </a:ext>
                  </a:extLst>
                </a:hlinkClick>
              </a:rPr>
              <a:t>myCigna.com</a:t>
            </a:r>
            <a:r>
              <a:rPr lang="en-US" sz="1000" dirty="0">
                <a:latin typeface="Arial Narrow" panose="020B0604020202020204" pitchFamily="34" charset="0"/>
                <a:cs typeface="Arial Narrow" panose="020B0604020202020204" pitchFamily="34" charset="0"/>
              </a:rPr>
              <a:t>. The downloading and use of the </a:t>
            </a:r>
            <a:r>
              <a:rPr lang="en-US" sz="1000" dirty="0" err="1">
                <a:latin typeface="Arial Narrow" panose="020B0604020202020204" pitchFamily="34" charset="0"/>
                <a:cs typeface="Arial Narrow" panose="020B0604020202020204" pitchFamily="34" charset="0"/>
              </a:rPr>
              <a:t>myCigna</a:t>
            </a:r>
            <a:r>
              <a:rPr lang="en-US" sz="1000" dirty="0">
                <a:latin typeface="Arial Narrow" panose="020B0604020202020204" pitchFamily="34" charset="0"/>
                <a:cs typeface="Arial Narrow" panose="020B0604020202020204" pitchFamily="34" charset="0"/>
              </a:rPr>
              <a:t> App is subject to the terms and conditions of the app and the online store from which it  is downloaded. Standard mobile phone carrier and data usage charges apply.</a:t>
            </a:r>
            <a:endParaRPr kumimoji="0" lang="en-US" sz="1000" u="none" strike="noStrike" kern="0" cap="none" spc="0" normalizeH="0" noProof="0" dirty="0">
              <a:ln>
                <a:noFill/>
              </a:ln>
              <a:effectLst/>
              <a:uLnTx/>
              <a:uFillTx/>
              <a:latin typeface="Arial Narrow" panose="020B0604020202020204" pitchFamily="34" charset="0"/>
              <a:ea typeface="Verdana" panose="020B0604030504040204" pitchFamily="34" charset="0"/>
              <a:cs typeface="Arial Narrow" panose="020B0604020202020204" pitchFamily="34" charset="0"/>
            </a:endParaRPr>
          </a:p>
        </p:txBody>
      </p:sp>
      <p:sp>
        <p:nvSpPr>
          <p:cNvPr id="7" name="TextBox 6">
            <a:extLst>
              <a:ext uri="{FF2B5EF4-FFF2-40B4-BE49-F238E27FC236}">
                <a16:creationId xmlns:a16="http://schemas.microsoft.com/office/drawing/2014/main" id="{1D1CB4A6-CFA9-3FFB-B0AE-4B292C74B59C}"/>
              </a:ext>
            </a:extLst>
          </p:cNvPr>
          <p:cNvSpPr txBox="1"/>
          <p:nvPr/>
        </p:nvSpPr>
        <p:spPr>
          <a:xfrm>
            <a:off x="7309462" y="0"/>
            <a:ext cx="4846716" cy="1600438"/>
          </a:xfrm>
          <a:prstGeom prst="rect">
            <a:avLst/>
          </a:prstGeom>
          <a:solidFill>
            <a:srgbClr val="FF0000"/>
          </a:solidFill>
        </p:spPr>
        <p:txBody>
          <a:bodyPr wrap="square" rtlCol="0">
            <a:spAutoFit/>
          </a:bodyPr>
          <a:lstStyle/>
          <a:p>
            <a:r>
              <a:rPr lang="en-US" sz="1200" b="1" u="sng" dirty="0">
                <a:solidFill>
                  <a:schemeClr val="bg1"/>
                </a:solidFill>
                <a:latin typeface="+mn-lt"/>
              </a:rPr>
              <a:t>NOTE TO PRESENTER: </a:t>
            </a:r>
            <a:r>
              <a:rPr lang="en-US" sz="1200" b="1" dirty="0">
                <a:solidFill>
                  <a:schemeClr val="bg1"/>
                </a:solidFill>
                <a:latin typeface="+mn-lt"/>
              </a:rPr>
              <a:t> Review and edit slide before use</a:t>
            </a:r>
          </a:p>
          <a:p>
            <a:pPr marL="285750" indent="-285750">
              <a:buFont typeface="Arial" panose="020B0604020202020204" pitchFamily="34" charset="0"/>
              <a:buChar char="•"/>
            </a:pPr>
            <a:r>
              <a:rPr lang="en-US" sz="1200" dirty="0">
                <a:solidFill>
                  <a:schemeClr val="bg1"/>
                </a:solidFill>
                <a:latin typeface="+mn-lt"/>
              </a:rPr>
              <a:t>If </a:t>
            </a:r>
            <a:r>
              <a:rPr lang="en-US" sz="1200" b="1" dirty="0">
                <a:solidFill>
                  <a:schemeClr val="bg1"/>
                </a:solidFill>
                <a:latin typeface="+mn-lt"/>
              </a:rPr>
              <a:t>not</a:t>
            </a:r>
            <a:r>
              <a:rPr lang="en-US" sz="1200" dirty="0">
                <a:solidFill>
                  <a:schemeClr val="bg1"/>
                </a:solidFill>
                <a:latin typeface="+mn-lt"/>
              </a:rPr>
              <a:t> offering financial assistance, delete the 3 financial assistance bullets and the </a:t>
            </a:r>
            <a:r>
              <a:rPr lang="en-US" sz="1200">
                <a:solidFill>
                  <a:schemeClr val="bg1"/>
                </a:solidFill>
                <a:latin typeface="+mn-lt"/>
              </a:rPr>
              <a:t>3</a:t>
            </a:r>
            <a:r>
              <a:rPr lang="en-US" sz="1200" baseline="30000">
                <a:solidFill>
                  <a:schemeClr val="bg1"/>
                </a:solidFill>
                <a:latin typeface="+mn-lt"/>
              </a:rPr>
              <a:t>rd</a:t>
            </a:r>
            <a:r>
              <a:rPr lang="en-US" sz="1200">
                <a:solidFill>
                  <a:schemeClr val="bg1"/>
                </a:solidFill>
                <a:latin typeface="+mn-lt"/>
              </a:rPr>
              <a:t> footnote. If </a:t>
            </a:r>
            <a:r>
              <a:rPr lang="en-US" sz="1200" dirty="0">
                <a:solidFill>
                  <a:schemeClr val="bg1"/>
                </a:solidFill>
                <a:latin typeface="+mn-lt"/>
              </a:rPr>
              <a:t>offering financial assistance, confirm the amount is aligned to selection – if not, update amount. Then remove the yellow highlight.</a:t>
            </a:r>
          </a:p>
          <a:p>
            <a:pPr marL="285750" indent="-285750">
              <a:buFont typeface="Arial" panose="020B0604020202020204" pitchFamily="34" charset="0"/>
              <a:buChar char="•"/>
            </a:pPr>
            <a:r>
              <a:rPr lang="en-US" sz="1200" dirty="0">
                <a:solidFill>
                  <a:schemeClr val="bg1"/>
                </a:solidFill>
                <a:latin typeface="+mn-lt"/>
              </a:rPr>
              <a:t>If </a:t>
            </a:r>
            <a:r>
              <a:rPr lang="en-US" sz="1200" b="1" dirty="0">
                <a:solidFill>
                  <a:schemeClr val="bg1"/>
                </a:solidFill>
                <a:latin typeface="+mn-lt"/>
              </a:rPr>
              <a:t>not</a:t>
            </a:r>
            <a:r>
              <a:rPr lang="en-US" sz="1200" dirty="0">
                <a:solidFill>
                  <a:schemeClr val="bg1"/>
                </a:solidFill>
                <a:latin typeface="+mn-lt"/>
              </a:rPr>
              <a:t> offering pharmacy, delete the bullet. If offering pharmacy, remove the yellow highlight. </a:t>
            </a:r>
          </a:p>
          <a:p>
            <a:pPr algn="ctr"/>
            <a:r>
              <a:rPr lang="en-US" sz="1400" b="1" dirty="0">
                <a:solidFill>
                  <a:schemeClr val="bg1"/>
                </a:solidFill>
                <a:latin typeface="+mn-lt"/>
              </a:rPr>
              <a:t>Delete this red note box once completed.</a:t>
            </a:r>
          </a:p>
        </p:txBody>
      </p:sp>
    </p:spTree>
    <p:extLst>
      <p:ext uri="{BB962C8B-B14F-4D97-AF65-F5344CB8AC3E}">
        <p14:creationId xmlns:p14="http://schemas.microsoft.com/office/powerpoint/2010/main" val="731463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2329</TotalTime>
  <Words>1373</Words>
  <Application>Microsoft Office PowerPoint</Application>
  <PresentationFormat>Widescreen</PresentationFormat>
  <Paragraphs>79</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Arial Narrow</vt:lpstr>
      <vt:lpstr>Calibri</vt:lpstr>
      <vt:lpstr>Georgia</vt:lpstr>
      <vt:lpstr>Verdana</vt:lpstr>
      <vt:lpstr>Office Theme</vt:lpstr>
      <vt:lpstr>Clearity: copay only health plan</vt:lpstr>
      <vt:lpstr>Clearity: plan features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Wright, Phoebe</cp:lastModifiedBy>
  <cp:revision>27</cp:revision>
  <dcterms:created xsi:type="dcterms:W3CDTF">2025-08-08T01:59:52Z</dcterms:created>
  <dcterms:modified xsi:type="dcterms:W3CDTF">2026-06-19T18:25:10Z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0x010100649CD54E51F4FB4D8AB7656778EB66D4</vt:lpwstr>
  </property>
  <property fmtid="{D5CDD505-2E9C-101B-9397-08002B2CF9AE}" pid="3" name="Created">
    <vt:filetime>2025-05-23T00:00:00Z</vt:filetime>
  </property>
  <property fmtid="{D5CDD505-2E9C-101B-9397-08002B2CF9AE}" pid="4" name="Creator">
    <vt:lpwstr>Acrobat PDFMaker 25 for PowerPoint</vt:lpwstr>
  </property>
  <property fmtid="{D5CDD505-2E9C-101B-9397-08002B2CF9AE}" pid="5" name="LastSaved">
    <vt:filetime>2025-08-08T00:00:00Z</vt:filetime>
  </property>
  <property fmtid="{D5CDD505-2E9C-101B-9397-08002B2CF9AE}" pid="6" name="Producer">
    <vt:lpwstr>Adobe PDF Library 25.1.211</vt:lpwstr>
  </property>
  <property fmtid="{D5CDD505-2E9C-101B-9397-08002B2CF9AE}" pid="7" name="MSIP_Label_380a8334-8d79-4e2a-acf9-d055bd383803_Enabled">
    <vt:lpwstr>true</vt:lpwstr>
  </property>
  <property fmtid="{D5CDD505-2E9C-101B-9397-08002B2CF9AE}" pid="8" name="MSIP_Label_380a8334-8d79-4e2a-acf9-d055bd383803_SetDate">
    <vt:lpwstr>2026-01-07T15:41:19Z</vt:lpwstr>
  </property>
  <property fmtid="{D5CDD505-2E9C-101B-9397-08002B2CF9AE}" pid="9" name="MSIP_Label_380a8334-8d79-4e2a-acf9-d055bd383803_Method">
    <vt:lpwstr>Privileged</vt:lpwstr>
  </property>
  <property fmtid="{D5CDD505-2E9C-101B-9397-08002B2CF9AE}" pid="10" name="MSIP_Label_380a8334-8d79-4e2a-acf9-d055bd383803_Name">
    <vt:lpwstr>Internal</vt:lpwstr>
  </property>
  <property fmtid="{D5CDD505-2E9C-101B-9397-08002B2CF9AE}" pid="11" name="MSIP_Label_380a8334-8d79-4e2a-acf9-d055bd383803_SiteId">
    <vt:lpwstr>791b26cb-3fdf-47c3-b85d-bd9f037e3e7f</vt:lpwstr>
  </property>
  <property fmtid="{D5CDD505-2E9C-101B-9397-08002B2CF9AE}" pid="12" name="MSIP_Label_380a8334-8d79-4e2a-acf9-d055bd383803_ActionId">
    <vt:lpwstr>03e1bb4f-3c5f-4021-9519-25799d2308b3</vt:lpwstr>
  </property>
  <property fmtid="{D5CDD505-2E9C-101B-9397-08002B2CF9AE}" pid="13" name="MSIP_Label_380a8334-8d79-4e2a-acf9-d055bd383803_ContentBits">
    <vt:lpwstr>0</vt:lpwstr>
  </property>
  <property fmtid="{D5CDD505-2E9C-101B-9397-08002B2CF9AE}" pid="14" name="MSIP_Label_380a8334-8d79-4e2a-acf9-d055bd383803_Tag">
    <vt:lpwstr>10, 0, 1, 1</vt:lpwstr>
  </property>
</Properties>
</file>