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2" r:id="rId2"/>
    <p:sldId id="339" r:id="rId3"/>
  </p:sldIdLst>
  <p:sldSz cx="12192000" cy="6858000"/>
  <p:notesSz cx="7315200" cy="96012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18A7710-29D0-470F-044D-5CED1745C8A3}" name="Geoffroy, Allison" initials="GA" userId="S::ageoffroy@aquent.com::d4dc00ad-5daf-4107-ae94-5bcbfb89148b" providerId="AD"/>
  <p188:author id="{44B3278C-AB5B-083A-AF9A-DFDE8D9AA03B}" name="EDWARDS, BRITTANY" initials="BE" userId="S::H25158@glbcore.com::57442177-97d5-4256-88ec-74c7315c1f75" providerId="AD"/>
  <p188:author id="{4FBF33BE-9A6F-4536-3C10-B8644B690A47}" name="Wright, Phoebe" initials="PW" userId="S::H43618@glbcore.com::92100216-15c0-4b3a-aa19-08ac0d91708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51"/>
    <a:srgbClr val="0033FF"/>
    <a:srgbClr val="11008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42"/>
    <p:restoredTop sz="68807" autoAdjust="0"/>
  </p:normalViewPr>
  <p:slideViewPr>
    <p:cSldViewPr>
      <p:cViewPr varScale="1">
        <p:scale>
          <a:sx n="60" d="100"/>
          <a:sy n="60" d="100"/>
        </p:scale>
        <p:origin x="67" y="5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228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69920" cy="482283"/>
          </a:xfrm>
          <a:prstGeom prst="rect">
            <a:avLst/>
          </a:prstGeom>
        </p:spPr>
        <p:txBody>
          <a:bodyPr vert="horz" lIns="91440" tIns="45720" rIns="91440" bIns="45720" rtlCol="0"/>
          <a:lstStyle>
            <a:lvl1pPr algn="r">
              <a:defRPr sz="1200"/>
            </a:lvl1pPr>
          </a:lstStyle>
          <a:p>
            <a:fld id="{885C90C7-CEA7-40AF-B53F-42C6DD82D57A}" type="datetimeFigureOut">
              <a:rPr lang="en-US" smtClean="0"/>
              <a:t>6/18/2026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520" y="4620579"/>
            <a:ext cx="5852160" cy="378047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8919"/>
            <a:ext cx="3169920" cy="48228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18919"/>
            <a:ext cx="3169920" cy="482282"/>
          </a:xfrm>
          <a:prstGeom prst="rect">
            <a:avLst/>
          </a:prstGeom>
        </p:spPr>
        <p:txBody>
          <a:bodyPr vert="horz" lIns="91440" tIns="45720" rIns="91440" bIns="45720" rtlCol="0" anchor="b"/>
          <a:lstStyle>
            <a:lvl1pPr algn="r">
              <a:defRPr sz="1200"/>
            </a:lvl1pPr>
          </a:lstStyle>
          <a:p>
            <a:fld id="{19AB7E66-1457-41F0-A61A-23251416709D}" type="slidenum">
              <a:rPr lang="en-US" smtClean="0"/>
              <a:t>‹#›</a:t>
            </a:fld>
            <a:endParaRPr lang="en-US"/>
          </a:p>
        </p:txBody>
      </p:sp>
    </p:spTree>
    <p:extLst>
      <p:ext uri="{BB962C8B-B14F-4D97-AF65-F5344CB8AC3E}">
        <p14:creationId xmlns:p14="http://schemas.microsoft.com/office/powerpoint/2010/main" val="1069666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US" sz="1200" b="1" dirty="0">
                <a:solidFill>
                  <a:schemeClr val="tx1"/>
                </a:solidFill>
                <a:effectLst/>
                <a:latin typeface="+mn-lt"/>
                <a:ea typeface="+mn-ea"/>
                <a:cs typeface="+mn-cs"/>
              </a:rPr>
              <a:t>SLIDE 1: </a:t>
            </a:r>
            <a:r>
              <a:rPr lang="es-US" sz="1200" b="1" dirty="0" err="1">
                <a:solidFill>
                  <a:schemeClr val="tx1"/>
                </a:solidFill>
                <a:effectLst/>
                <a:latin typeface="+mn-lt"/>
                <a:ea typeface="+mn-ea"/>
                <a:cs typeface="+mn-cs"/>
              </a:rPr>
              <a:t>Clearity</a:t>
            </a:r>
            <a:r>
              <a:rPr lang="es-US" sz="1200" b="1" dirty="0">
                <a:solidFill>
                  <a:schemeClr val="tx1"/>
                </a:solidFill>
                <a:effectLst/>
                <a:latin typeface="+mn-lt"/>
                <a:ea typeface="+mn-ea"/>
                <a:cs typeface="+mn-cs"/>
              </a:rPr>
              <a:t>: plan de salud solo con copagos</a:t>
            </a:r>
            <a:r>
              <a:rPr lang="es-US" sz="1200" dirty="0">
                <a:solidFill>
                  <a:schemeClr val="tx1"/>
                </a:solidFill>
                <a:effectLst/>
                <a:latin typeface="+mn-lt"/>
                <a:ea typeface="+mn-ea"/>
                <a:cs typeface="+mn-cs"/>
              </a:rPr>
              <a:t> </a:t>
            </a:r>
          </a:p>
          <a:p>
            <a:r>
              <a:rPr lang="es-US" sz="1200" dirty="0">
                <a:solidFill>
                  <a:schemeClr val="tx1"/>
                </a:solidFill>
                <a:effectLst/>
                <a:latin typeface="+mn-lt"/>
                <a:ea typeface="+mn-ea"/>
                <a:cs typeface="+mn-cs"/>
              </a:rPr>
              <a:t>Veamos qué tiene de distinto este plan, porque funciona un poco diferente de un plan de salud tradicional.</a:t>
            </a:r>
          </a:p>
          <a:p>
            <a:endParaRPr lang="en-US" sz="1200" kern="1200" dirty="0">
              <a:solidFill>
                <a:schemeClr val="tx1"/>
              </a:solidFill>
              <a:effectLst/>
              <a:latin typeface="+mn-lt"/>
              <a:ea typeface="+mn-ea"/>
              <a:cs typeface="+mn-cs"/>
            </a:endParaRPr>
          </a:p>
          <a:p>
            <a:r>
              <a:rPr lang="es-US" sz="1200" dirty="0">
                <a:solidFill>
                  <a:schemeClr val="tx1"/>
                </a:solidFill>
                <a:effectLst/>
                <a:latin typeface="+mn-lt"/>
                <a:ea typeface="+mn-ea"/>
                <a:cs typeface="+mn-cs"/>
              </a:rPr>
              <a:t>Lo más importante que deben saber de entrada es que es un plan solo con copagos. Así que en lugar de pensar en deducibles y </a:t>
            </a:r>
            <a:r>
              <a:rPr lang="es-US" sz="1200" dirty="0" err="1">
                <a:solidFill>
                  <a:schemeClr val="tx1"/>
                </a:solidFill>
                <a:effectLst/>
                <a:latin typeface="+mn-lt"/>
                <a:ea typeface="+mn-ea"/>
                <a:cs typeface="+mn-cs"/>
              </a:rPr>
              <a:t>coseguros</a:t>
            </a:r>
            <a:r>
              <a:rPr lang="es-US" sz="1200" dirty="0">
                <a:solidFill>
                  <a:schemeClr val="tx1"/>
                </a:solidFill>
                <a:effectLst/>
                <a:latin typeface="+mn-lt"/>
                <a:ea typeface="+mn-ea"/>
                <a:cs typeface="+mn-cs"/>
              </a:rPr>
              <a:t> antes de que realmente se active la cobertura del plan, con este plan pagan un copago fijo por los servicios de cuidado de la salud cubiertos desde el principio.</a:t>
            </a:r>
          </a:p>
          <a:p>
            <a:endParaRPr lang="en-US" sz="1200" kern="1200" dirty="0">
              <a:solidFill>
                <a:schemeClr val="tx1"/>
              </a:solidFill>
              <a:effectLst/>
              <a:latin typeface="+mn-lt"/>
              <a:ea typeface="+mn-ea"/>
              <a:cs typeface="+mn-cs"/>
            </a:endParaRPr>
          </a:p>
          <a:p>
            <a:r>
              <a:rPr lang="es-US" sz="1200" dirty="0">
                <a:solidFill>
                  <a:schemeClr val="tx1"/>
                </a:solidFill>
                <a:effectLst/>
                <a:latin typeface="+mn-lt"/>
                <a:ea typeface="+mn-ea"/>
                <a:cs typeface="+mn-cs"/>
              </a:rPr>
              <a:t>Para el acceso a la atención médica, este plan está diseñado de una manera simple y transparente:</a:t>
            </a:r>
          </a:p>
          <a:p>
            <a:pPr marL="171450" lvl="0" indent="-171450">
              <a:buFont typeface="Arial" panose="020B0604020202020204" pitchFamily="34" charset="0"/>
              <a:buChar char="•"/>
            </a:pPr>
            <a:r>
              <a:rPr lang="es-US" sz="1200" dirty="0">
                <a:solidFill>
                  <a:schemeClr val="tx1"/>
                </a:solidFill>
                <a:effectLst/>
                <a:latin typeface="+mn-lt"/>
                <a:ea typeface="+mn-ea"/>
                <a:cs typeface="+mn-cs"/>
              </a:rPr>
              <a:t>Pueden elegir un proveedor de cuidado primario si quieren que alguien les ayude a coordinar su cuidado, pero no es obligatorio.</a:t>
            </a:r>
          </a:p>
          <a:p>
            <a:pPr marL="171450" lvl="0" indent="-171450">
              <a:buFont typeface="Arial" panose="020B0604020202020204" pitchFamily="34" charset="0"/>
              <a:buChar char="•"/>
            </a:pPr>
            <a:r>
              <a:rPr lang="es-US" sz="1200" dirty="0">
                <a:solidFill>
                  <a:schemeClr val="tx1"/>
                </a:solidFill>
                <a:effectLst/>
                <a:latin typeface="+mn-lt"/>
                <a:ea typeface="+mn-ea"/>
                <a:cs typeface="+mn-cs"/>
              </a:rPr>
              <a:t>Si necesitan consultar a un especialista, pueden ir directamente, sin necesidad de obtener una referencia.</a:t>
            </a:r>
          </a:p>
          <a:p>
            <a:pPr marL="171450" lvl="0" indent="-171450">
              <a:buFont typeface="Arial" panose="020B0604020202020204" pitchFamily="34" charset="0"/>
              <a:buChar char="•"/>
            </a:pPr>
            <a:r>
              <a:rPr lang="es-US" sz="1200" dirty="0">
                <a:solidFill>
                  <a:schemeClr val="tx1"/>
                </a:solidFill>
                <a:effectLst/>
                <a:latin typeface="+mn-lt"/>
                <a:ea typeface="+mn-ea"/>
                <a:cs typeface="+mn-cs"/>
              </a:rPr>
              <a:t>Y para ahorrar lo máximo posible, lo mejor es atenderse dentro de la red Open Access Plus, que incluye una gran variedad de médicos, hospitales, laboratorios y </a:t>
            </a:r>
            <a:br>
              <a:rPr lang="es-US" sz="1200" dirty="0">
                <a:solidFill>
                  <a:schemeClr val="tx1"/>
                </a:solidFill>
                <a:effectLst/>
                <a:latin typeface="+mn-lt"/>
                <a:ea typeface="+mn-ea"/>
                <a:cs typeface="+mn-cs"/>
              </a:rPr>
            </a:br>
            <a:r>
              <a:rPr lang="es-US" sz="1200" dirty="0">
                <a:solidFill>
                  <a:schemeClr val="tx1"/>
                </a:solidFill>
                <a:effectLst/>
                <a:latin typeface="+mn-lt"/>
                <a:ea typeface="+mn-ea"/>
                <a:cs typeface="+mn-cs"/>
              </a:rPr>
              <a:t>centros de imágenes.</a:t>
            </a:r>
          </a:p>
          <a:p>
            <a:r>
              <a:rPr lang="es-US" sz="1200" dirty="0">
                <a:solidFill>
                  <a:schemeClr val="tx1"/>
                </a:solidFill>
                <a:effectLst/>
                <a:latin typeface="+mn-lt"/>
                <a:ea typeface="+mn-ea"/>
                <a:cs typeface="+mn-cs"/>
              </a:rPr>
              <a:t> </a:t>
            </a:r>
          </a:p>
          <a:p>
            <a:r>
              <a:rPr lang="es-US" sz="1200" dirty="0">
                <a:solidFill>
                  <a:schemeClr val="tx1"/>
                </a:solidFill>
                <a:effectLst/>
                <a:latin typeface="+mn-lt"/>
                <a:ea typeface="+mn-ea"/>
                <a:cs typeface="+mn-cs"/>
              </a:rPr>
              <a:t>Ahora hablemos de cómo se pagan los servicios de cuidado de la salud, porque es aquí donde el plan realmente se diferencia de los planes tradicionales.</a:t>
            </a:r>
          </a:p>
          <a:p>
            <a:pPr marL="171450" lvl="0" indent="-171450">
              <a:buFont typeface="Arial" panose="020B0604020202020204" pitchFamily="34" charset="0"/>
              <a:buChar char="•"/>
            </a:pPr>
            <a:r>
              <a:rPr lang="es-US" sz="1200" dirty="0">
                <a:solidFill>
                  <a:schemeClr val="tx1"/>
                </a:solidFill>
                <a:effectLst/>
                <a:latin typeface="+mn-lt"/>
                <a:ea typeface="+mn-ea"/>
                <a:cs typeface="+mn-cs"/>
              </a:rPr>
              <a:t>Los servicios cubiertos no tienen deducible ni </a:t>
            </a:r>
            <a:r>
              <a:rPr lang="es-US" sz="1200" dirty="0" err="1">
                <a:solidFill>
                  <a:schemeClr val="tx1"/>
                </a:solidFill>
                <a:effectLst/>
                <a:latin typeface="+mn-lt"/>
                <a:ea typeface="+mn-ea"/>
                <a:cs typeface="+mn-cs"/>
              </a:rPr>
              <a:t>coseguro</a:t>
            </a:r>
            <a:r>
              <a:rPr lang="es-US" sz="1200" dirty="0">
                <a:solidFill>
                  <a:schemeClr val="tx1"/>
                </a:solidFill>
                <a:effectLst/>
                <a:latin typeface="+mn-lt"/>
                <a:ea typeface="+mn-ea"/>
                <a:cs typeface="+mn-cs"/>
              </a:rPr>
              <a:t>, lo que significa que no tendrán que pagar mucho dinero por adelantado antes de que el plan empiece a ayudarles. En lugar de eso, pagarán un copago por los servicios que reciban.</a:t>
            </a:r>
          </a:p>
          <a:p>
            <a:pPr marL="171450" lvl="0" indent="-171450">
              <a:buFont typeface="Arial" panose="020B0604020202020204" pitchFamily="34" charset="0"/>
              <a:buChar char="•"/>
            </a:pPr>
            <a:r>
              <a:rPr lang="es-US" sz="1200" dirty="0">
                <a:solidFill>
                  <a:schemeClr val="tx1"/>
                </a:solidFill>
                <a:effectLst/>
                <a:latin typeface="+mn-lt"/>
                <a:ea typeface="+mn-ea"/>
                <a:cs typeface="+mn-cs"/>
              </a:rPr>
              <a:t>Estos copagos continúan hasta que alcanzan su desembolso máximo, que es el tope anual de lo que pagarán. Una vez que alcanzan ese máximo, el plan paga el 100% de los costos cubiertos durante el resto del año.</a:t>
            </a:r>
          </a:p>
          <a:p>
            <a:pPr marL="171450" lvl="0" indent="-171450">
              <a:buFont typeface="Arial" panose="020B0604020202020204" pitchFamily="34" charset="0"/>
              <a:buChar char="•"/>
            </a:pPr>
            <a:r>
              <a:rPr lang="es-US" sz="1200" dirty="0">
                <a:solidFill>
                  <a:schemeClr val="tx1"/>
                </a:solidFill>
                <a:effectLst/>
                <a:latin typeface="+mn-lt"/>
                <a:ea typeface="+mn-ea"/>
                <a:cs typeface="+mn-cs"/>
              </a:rPr>
              <a:t>Así que, en términos sencillos, con este plan pagan copagos predecibles a medida que reciben atención médica y, una vez que alcanzan su límite anual, dejan de pagar por los servicios cubiertos durante el resto del año.</a:t>
            </a:r>
          </a:p>
          <a:p>
            <a:endParaRPr lang="en-US" dirty="0"/>
          </a:p>
        </p:txBody>
      </p:sp>
      <p:sp>
        <p:nvSpPr>
          <p:cNvPr id="4" name="Slide Number Placeholder 3"/>
          <p:cNvSpPr>
            <a:spLocks noGrp="1"/>
          </p:cNvSpPr>
          <p:nvPr>
            <p:ph type="sldNum" sz="quarter" idx="5"/>
          </p:nvPr>
        </p:nvSpPr>
        <p:spPr/>
        <p:txBody>
          <a:bodyPr/>
          <a:lstStyle/>
          <a:p>
            <a:fld id="{19AB7E66-1457-41F0-A61A-23251416709D}" type="slidenum">
              <a:rPr lang="en-US" smtClean="0"/>
              <a:t>1</a:t>
            </a:fld>
            <a:endParaRPr lang="en-US"/>
          </a:p>
        </p:txBody>
      </p:sp>
    </p:spTree>
    <p:extLst>
      <p:ext uri="{BB962C8B-B14F-4D97-AF65-F5344CB8AC3E}">
        <p14:creationId xmlns:p14="http://schemas.microsoft.com/office/powerpoint/2010/main" val="3766268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C415B-551B-7282-8C1D-EA6CF41B81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CD6F4A-1194-E176-89A5-67F8A835E7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5EB4D0-C945-181F-D10E-5143F6B8EE38}"/>
              </a:ext>
            </a:extLst>
          </p:cNvPr>
          <p:cNvSpPr>
            <a:spLocks noGrp="1"/>
          </p:cNvSpPr>
          <p:nvPr>
            <p:ph type="body" idx="1"/>
          </p:nvPr>
        </p:nvSpPr>
        <p:spPr/>
        <p:txBody>
          <a:bodyPr/>
          <a:lstStyle/>
          <a:p>
            <a:r>
              <a:rPr lang="es-US" sz="1200" b="1" dirty="0">
                <a:solidFill>
                  <a:schemeClr val="tx1"/>
                </a:solidFill>
                <a:effectLst/>
                <a:latin typeface="+mn-lt"/>
                <a:ea typeface="+mn-ea"/>
                <a:cs typeface="+mn-cs"/>
              </a:rPr>
              <a:t>SLIDE 2: </a:t>
            </a:r>
            <a:r>
              <a:rPr lang="es-US" sz="1200" b="1" dirty="0" err="1">
                <a:solidFill>
                  <a:schemeClr val="tx1"/>
                </a:solidFill>
                <a:effectLst/>
                <a:latin typeface="+mn-lt"/>
                <a:ea typeface="+mn-ea"/>
                <a:cs typeface="+mn-cs"/>
              </a:rPr>
              <a:t>Clearity</a:t>
            </a:r>
            <a:r>
              <a:rPr lang="es-US" sz="1200" b="1" dirty="0">
                <a:solidFill>
                  <a:schemeClr val="tx1"/>
                </a:solidFill>
                <a:effectLst/>
                <a:latin typeface="+mn-lt"/>
                <a:ea typeface="+mn-ea"/>
                <a:cs typeface="+mn-cs"/>
              </a:rPr>
              <a:t>: características del plan </a:t>
            </a:r>
          </a:p>
          <a:p>
            <a:r>
              <a:rPr lang="es-US" sz="1200" dirty="0">
                <a:solidFill>
                  <a:schemeClr val="tx1"/>
                </a:solidFill>
                <a:effectLst/>
                <a:latin typeface="+mn-lt"/>
                <a:ea typeface="+mn-ea"/>
                <a:cs typeface="+mn-cs"/>
              </a:rPr>
              <a:t>Ahora que vimos cómo funciona el plan, en esta diapositiva verán con qué pueden encontrarse en el día a día.</a:t>
            </a:r>
          </a:p>
          <a:p>
            <a:endParaRPr lang="en-US" sz="1200" kern="1200" dirty="0">
              <a:solidFill>
                <a:schemeClr val="tx1"/>
              </a:solidFill>
              <a:effectLst/>
              <a:latin typeface="+mn-lt"/>
              <a:ea typeface="+mn-ea"/>
              <a:cs typeface="+mn-cs"/>
            </a:endParaRPr>
          </a:p>
          <a:p>
            <a:r>
              <a:rPr lang="es-US" sz="1200" dirty="0">
                <a:solidFill>
                  <a:schemeClr val="tx1"/>
                </a:solidFill>
                <a:effectLst/>
                <a:latin typeface="+mn-lt"/>
                <a:ea typeface="+mn-ea"/>
                <a:cs typeface="+mn-cs"/>
              </a:rPr>
              <a:t>En líneas generales, </a:t>
            </a:r>
            <a:r>
              <a:rPr lang="es-US" sz="1200" dirty="0" err="1">
                <a:solidFill>
                  <a:schemeClr val="tx1"/>
                </a:solidFill>
                <a:effectLst/>
                <a:latin typeface="+mn-lt"/>
                <a:ea typeface="+mn-ea"/>
                <a:cs typeface="+mn-cs"/>
              </a:rPr>
              <a:t>Clearity</a:t>
            </a:r>
            <a:r>
              <a:rPr lang="es-US" sz="1200" dirty="0">
                <a:solidFill>
                  <a:schemeClr val="tx1"/>
                </a:solidFill>
                <a:effectLst/>
                <a:latin typeface="+mn-lt"/>
                <a:ea typeface="+mn-ea"/>
                <a:cs typeface="+mn-cs"/>
              </a:rPr>
              <a:t> está diseñado para ayudarles a conocer su costo de antemano, en lugar de descubrirlo una vez que reciben los servicios.</a:t>
            </a:r>
          </a:p>
          <a:p>
            <a:endParaRPr lang="en-US" sz="1200" kern="1200" dirty="0">
              <a:solidFill>
                <a:schemeClr val="tx1"/>
              </a:solidFill>
              <a:effectLst/>
              <a:latin typeface="+mn-lt"/>
              <a:ea typeface="+mn-ea"/>
              <a:cs typeface="+mn-cs"/>
            </a:endParaRPr>
          </a:p>
          <a:p>
            <a:r>
              <a:rPr lang="es-US" sz="1200" dirty="0">
                <a:solidFill>
                  <a:schemeClr val="tx1"/>
                </a:solidFill>
                <a:effectLst/>
                <a:latin typeface="+mn-lt"/>
                <a:ea typeface="+mn-ea"/>
                <a:cs typeface="+mn-cs"/>
              </a:rPr>
              <a:t>Entonces, otra vez: el plan no tiene deducibles ni </a:t>
            </a:r>
            <a:r>
              <a:rPr lang="es-US" sz="1200" dirty="0" err="1">
                <a:solidFill>
                  <a:schemeClr val="tx1"/>
                </a:solidFill>
                <a:effectLst/>
                <a:latin typeface="+mn-lt"/>
                <a:ea typeface="+mn-ea"/>
                <a:cs typeface="+mn-cs"/>
              </a:rPr>
              <a:t>coseguros</a:t>
            </a:r>
            <a:r>
              <a:rPr lang="es-US" sz="1200" dirty="0">
                <a:solidFill>
                  <a:schemeClr val="tx1"/>
                </a:solidFill>
                <a:effectLst/>
                <a:latin typeface="+mn-lt"/>
                <a:ea typeface="+mn-ea"/>
                <a:cs typeface="+mn-cs"/>
              </a:rPr>
              <a:t>, solo copagos por los servicios cubiertos.</a:t>
            </a:r>
          </a:p>
          <a:p>
            <a:r>
              <a:rPr lang="es-US" sz="1200" dirty="0">
                <a:solidFill>
                  <a:schemeClr val="tx1"/>
                </a:solidFill>
                <a:effectLst/>
                <a:latin typeface="+mn-lt"/>
                <a:ea typeface="+mn-ea"/>
                <a:cs typeface="+mn-cs"/>
              </a:rPr>
              <a:t>Esto hace que sea mucho más fácil entender lo que tienen que pagar cuando necesitan recibir atención médica.</a:t>
            </a:r>
          </a:p>
          <a:p>
            <a:endParaRPr lang="en-US" sz="1200" kern="1200" dirty="0">
              <a:solidFill>
                <a:schemeClr val="tx1"/>
              </a:solidFill>
              <a:effectLst/>
              <a:latin typeface="+mn-lt"/>
              <a:ea typeface="+mn-ea"/>
              <a:cs typeface="+mn-cs"/>
            </a:endParaRPr>
          </a:p>
          <a:p>
            <a:r>
              <a:rPr lang="es-US" sz="1200" dirty="0">
                <a:solidFill>
                  <a:schemeClr val="tx1"/>
                </a:solidFill>
                <a:effectLst/>
                <a:latin typeface="+mn-lt"/>
                <a:ea typeface="+mn-ea"/>
                <a:cs typeface="+mn-cs"/>
              </a:rPr>
              <a:t>Una de las características más destacadas que verán aquí está relacionada con ciertos procedimientos programados.</a:t>
            </a:r>
          </a:p>
          <a:p>
            <a:endParaRPr lang="en-US" sz="1200" kern="1200" dirty="0">
              <a:solidFill>
                <a:schemeClr val="tx1"/>
              </a:solidFill>
              <a:effectLst/>
              <a:latin typeface="+mn-lt"/>
              <a:ea typeface="+mn-ea"/>
              <a:cs typeface="+mn-cs"/>
            </a:endParaRPr>
          </a:p>
          <a:p>
            <a:r>
              <a:rPr lang="es-US" sz="1200" dirty="0">
                <a:solidFill>
                  <a:schemeClr val="tx1"/>
                </a:solidFill>
                <a:effectLst/>
                <a:latin typeface="+mn-lt"/>
                <a:ea typeface="+mn-ea"/>
                <a:cs typeface="+mn-cs"/>
              </a:rPr>
              <a:t>Para una lista establecida de cirugías, el plan ofrece un copago único combinado. En la práctica, esto significa que en lugar de recibir múltiples facturas de distintos proveedores, esos servicios se agrupan bajo un único copago conocido de antemano. Esto elimina parte de la incertidumbre al momento de planificar ese tipo de atención.</a:t>
            </a:r>
          </a:p>
          <a:p>
            <a:endParaRPr lang="en-US" sz="1200" kern="1200" dirty="0">
              <a:solidFill>
                <a:schemeClr val="tx1"/>
              </a:solidFill>
              <a:effectLst/>
              <a:latin typeface="+mn-lt"/>
              <a:ea typeface="+mn-ea"/>
              <a:cs typeface="+mn-cs"/>
            </a:endParaRPr>
          </a:p>
          <a:p>
            <a:r>
              <a:rPr lang="es-US" sz="1200" dirty="0">
                <a:solidFill>
                  <a:schemeClr val="tx1"/>
                </a:solidFill>
                <a:effectLst/>
                <a:latin typeface="+mn-lt"/>
                <a:ea typeface="+mn-ea"/>
                <a:cs typeface="+mn-cs"/>
              </a:rPr>
              <a:t>El cuidado de la salud del comportamiento también está incluido, por lo que el apoyo para servicios como terapia o salud mental está integrado directamente en el plan.</a:t>
            </a:r>
          </a:p>
          <a:p>
            <a:r>
              <a:rPr lang="es-US" sz="1200" dirty="0">
                <a:solidFill>
                  <a:schemeClr val="tx1"/>
                </a:solidFill>
                <a:effectLst/>
                <a:latin typeface="+mn-lt"/>
                <a:ea typeface="+mn-ea"/>
                <a:cs typeface="+mn-cs"/>
              </a:rPr>
              <a:t> </a:t>
            </a:r>
          </a:p>
          <a:p>
            <a:r>
              <a:rPr lang="es-US" sz="1200" dirty="0">
                <a:solidFill>
                  <a:srgbClr val="FF0000"/>
                </a:solidFill>
                <a:effectLst/>
                <a:latin typeface="+mn-lt"/>
                <a:ea typeface="+mn-ea"/>
                <a:cs typeface="+mn-cs"/>
              </a:rPr>
              <a:t>&lt;&lt;&lt;&lt;También verán aquí una opción de asistencia financiera. Está diseñada para ayudar a hacer más manejables los copagos más elevados, distribuyéndolos a lo largo del tiempo, sin intereses ni comisiones adicionales. Por lo tanto, si tienen un servicio de mayor costo, el plan cuenta con un mecanismo de apoyo integrado para ayudarles a gestionar ese costo de manera más predecible.</a:t>
            </a:r>
          </a:p>
          <a:p>
            <a:r>
              <a:rPr lang="es-US" sz="1200" dirty="0">
                <a:solidFill>
                  <a:srgbClr val="FF0000"/>
                </a:solidFill>
                <a:effectLst/>
                <a:latin typeface="+mn-lt"/>
                <a:ea typeface="+mn-ea"/>
                <a:cs typeface="+mn-cs"/>
              </a:rPr>
              <a:t>En cuanto a los medicamentos, el plan también simplifica las cosas. Las recetas se gestionan con copagos por adelantado, de modo que, al igual que con su atención médica, pueden saber de antemano lo que pagarán en lugar de lidiar con costos variables más adelante.&gt;&gt;&gt;&gt;</a:t>
            </a:r>
          </a:p>
          <a:p>
            <a:r>
              <a:rPr lang="es-US" sz="1200" dirty="0">
                <a:solidFill>
                  <a:schemeClr val="tx1"/>
                </a:solidFill>
                <a:effectLst/>
                <a:latin typeface="+mn-lt"/>
                <a:ea typeface="+mn-ea"/>
                <a:cs typeface="+mn-cs"/>
              </a:rPr>
              <a:t> </a:t>
            </a:r>
          </a:p>
          <a:p>
            <a:r>
              <a:rPr lang="es-US" sz="1200" dirty="0">
                <a:solidFill>
                  <a:schemeClr val="tx1"/>
                </a:solidFill>
                <a:effectLst/>
                <a:latin typeface="+mn-lt"/>
                <a:ea typeface="+mn-ea"/>
                <a:cs typeface="+mn-cs"/>
              </a:rPr>
              <a:t>La otra parte fundamental de este plan es cómo buscar atención médica.</a:t>
            </a:r>
          </a:p>
          <a:p>
            <a:r>
              <a:rPr lang="es-US" sz="1200" dirty="0">
                <a:solidFill>
                  <a:schemeClr val="tx1"/>
                </a:solidFill>
                <a:effectLst/>
                <a:latin typeface="+mn-lt"/>
                <a:ea typeface="+mn-ea"/>
                <a:cs typeface="+mn-cs"/>
              </a:rPr>
              <a:t>Antes de ir al médico, pueden visitar </a:t>
            </a:r>
            <a:r>
              <a:rPr lang="es-US" sz="1200" dirty="0" err="1">
                <a:solidFill>
                  <a:schemeClr val="tx1"/>
                </a:solidFill>
                <a:effectLst/>
                <a:latin typeface="+mn-lt"/>
                <a:ea typeface="+mn-ea"/>
                <a:cs typeface="+mn-cs"/>
              </a:rPr>
              <a:t>myCigna</a:t>
            </a:r>
            <a:r>
              <a:rPr lang="es-US" sz="1200" dirty="0">
                <a:solidFill>
                  <a:schemeClr val="tx1"/>
                </a:solidFill>
                <a:effectLst/>
                <a:latin typeface="+mn-lt"/>
                <a:ea typeface="+mn-ea"/>
                <a:cs typeface="+mn-cs"/>
              </a:rPr>
              <a:t>, ya sea en la aplicación o en línea, y buscar en lenguaje cotidiano, por ejemplo: “Me duele la garganta”.</a:t>
            </a:r>
          </a:p>
          <a:p>
            <a:endParaRPr lang="en-US" sz="1200" kern="1200" dirty="0">
              <a:solidFill>
                <a:schemeClr val="tx1"/>
              </a:solidFill>
              <a:effectLst/>
              <a:latin typeface="+mn-lt"/>
              <a:ea typeface="+mn-ea"/>
              <a:cs typeface="+mn-cs"/>
            </a:endParaRPr>
          </a:p>
          <a:p>
            <a:r>
              <a:rPr lang="es-US" sz="1200" dirty="0">
                <a:solidFill>
                  <a:schemeClr val="tx1"/>
                </a:solidFill>
                <a:effectLst/>
                <a:latin typeface="+mn-lt"/>
                <a:ea typeface="+mn-ea"/>
                <a:cs typeface="+mn-cs"/>
              </a:rPr>
              <a:t>Desde allí, podrán:</a:t>
            </a:r>
          </a:p>
          <a:p>
            <a:pPr marL="171450" indent="-171450">
              <a:buFont typeface="Arial" panose="020B0604020202020204" pitchFamily="34" charset="0"/>
              <a:buChar char="•"/>
            </a:pPr>
            <a:r>
              <a:rPr lang="es-US" sz="1200" dirty="0">
                <a:solidFill>
                  <a:schemeClr val="tx1"/>
                </a:solidFill>
                <a:effectLst/>
                <a:latin typeface="+mn-lt"/>
                <a:ea typeface="+mn-ea"/>
                <a:cs typeface="+mn-cs"/>
              </a:rPr>
              <a:t>Ver opciones de proveedores</a:t>
            </a:r>
          </a:p>
          <a:p>
            <a:pPr marL="171450" indent="-171450">
              <a:buFont typeface="Arial" panose="020B0604020202020204" pitchFamily="34" charset="0"/>
              <a:buChar char="•"/>
            </a:pPr>
            <a:r>
              <a:rPr lang="es-US" sz="1200" dirty="0">
                <a:solidFill>
                  <a:schemeClr val="tx1"/>
                </a:solidFill>
                <a:effectLst/>
                <a:latin typeface="+mn-lt"/>
                <a:ea typeface="+mn-ea"/>
                <a:cs typeface="+mn-cs"/>
              </a:rPr>
              <a:t>Ver diferentes opciones de centros médicos</a:t>
            </a:r>
          </a:p>
          <a:p>
            <a:pPr marL="171450" indent="-171450">
              <a:buFont typeface="Arial" panose="020B0604020202020204" pitchFamily="34" charset="0"/>
              <a:buChar char="•"/>
            </a:pPr>
            <a:r>
              <a:rPr lang="es-US" sz="1200" dirty="0">
                <a:solidFill>
                  <a:schemeClr val="tx1"/>
                </a:solidFill>
                <a:effectLst/>
                <a:latin typeface="+mn-lt"/>
                <a:ea typeface="+mn-ea"/>
                <a:cs typeface="+mn-cs"/>
              </a:rPr>
              <a:t>Y lo más importante, ver su copago antes de programar su cita</a:t>
            </a:r>
          </a:p>
          <a:p>
            <a:pPr marL="171450" indent="-171450">
              <a:buFont typeface="Arial" panose="020B0604020202020204" pitchFamily="34" charset="0"/>
              <a:buChar char="•"/>
            </a:pPr>
            <a:r>
              <a:rPr lang="es-US" sz="1200" dirty="0">
                <a:solidFill>
                  <a:schemeClr val="tx1"/>
                </a:solidFill>
                <a:effectLst/>
                <a:latin typeface="+mn-lt"/>
                <a:ea typeface="+mn-ea"/>
                <a:cs typeface="+mn-cs"/>
              </a:rPr>
              <a:t>También pueden comparar ubicaciones y reseñas, para tomar decisiones basadas en información concreta y no en suposiciones.</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es-US" sz="1200" dirty="0">
                <a:solidFill>
                  <a:schemeClr val="tx1"/>
                </a:solidFill>
                <a:effectLst/>
                <a:latin typeface="+mn-lt"/>
                <a:ea typeface="+mn-ea"/>
                <a:cs typeface="+mn-cs"/>
              </a:rPr>
              <a:t>En conclusión, el objetivo de este plan no es solo simplificar los precios, sino brindarle herramientas para tomar decisiones y planificar su presupuesto con anticipación, de modo que pueda elegir adónde ir en función tanto del costo como de sus preferencias.</a:t>
            </a:r>
          </a:p>
          <a:p>
            <a:endParaRPr lang="en-US" dirty="0"/>
          </a:p>
        </p:txBody>
      </p:sp>
      <p:sp>
        <p:nvSpPr>
          <p:cNvPr id="4" name="Slide Number Placeholder 3">
            <a:extLst>
              <a:ext uri="{FF2B5EF4-FFF2-40B4-BE49-F238E27FC236}">
                <a16:creationId xmlns:a16="http://schemas.microsoft.com/office/drawing/2014/main" id="{F394147E-7C28-DF5E-AAB4-F07F460640CC}"/>
              </a:ext>
            </a:extLst>
          </p:cNvPr>
          <p:cNvSpPr>
            <a:spLocks noGrp="1"/>
          </p:cNvSpPr>
          <p:nvPr>
            <p:ph type="sldNum" sz="quarter" idx="5"/>
          </p:nvPr>
        </p:nvSpPr>
        <p:spPr/>
        <p:txBody>
          <a:bodyPr/>
          <a:lstStyle/>
          <a:p>
            <a:fld id="{19AB7E66-1457-41F0-A61A-23251416709D}" type="slidenum">
              <a:rPr lang="en-US" smtClean="0"/>
              <a:t>2</a:t>
            </a:fld>
            <a:endParaRPr lang="en-US"/>
          </a:p>
        </p:txBody>
      </p:sp>
    </p:spTree>
    <p:extLst>
      <p:ext uri="{BB962C8B-B14F-4D97-AF65-F5344CB8AC3E}">
        <p14:creationId xmlns:p14="http://schemas.microsoft.com/office/powerpoint/2010/main" val="3324018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000" b="1" i="0">
                <a:solidFill>
                  <a:srgbClr val="0033FF"/>
                </a:solidFill>
                <a:latin typeface="Georgia"/>
                <a:cs typeface="Georgia"/>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6/18/2026</a:t>
            </a:fld>
            <a:endParaRPr lang="en-US"/>
          </a:p>
        </p:txBody>
      </p:sp>
      <p:sp>
        <p:nvSpPr>
          <p:cNvPr id="6" name="Holder 6"/>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0033FF"/>
                </a:solidFill>
                <a:latin typeface="Georgia"/>
                <a:cs typeface="Georgi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6/18/2026</a:t>
            </a:fld>
            <a:endParaRPr lang="en-US"/>
          </a:p>
        </p:txBody>
      </p:sp>
      <p:sp>
        <p:nvSpPr>
          <p:cNvPr id="6" name="Holder 6"/>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360909" y="6161544"/>
            <a:ext cx="791002" cy="428917"/>
          </a:xfrm>
          <a:prstGeom prst="rect">
            <a:avLst/>
          </a:prstGeom>
        </p:spPr>
      </p:pic>
      <p:sp>
        <p:nvSpPr>
          <p:cNvPr id="17" name="bg object 17"/>
          <p:cNvSpPr/>
          <p:nvPr/>
        </p:nvSpPr>
        <p:spPr>
          <a:xfrm>
            <a:off x="6179014" y="1824099"/>
            <a:ext cx="5653405" cy="3844290"/>
          </a:xfrm>
          <a:custGeom>
            <a:avLst/>
            <a:gdLst/>
            <a:ahLst/>
            <a:cxnLst/>
            <a:rect l="l" t="t" r="r" b="b"/>
            <a:pathLst>
              <a:path w="5653405" h="3844290">
                <a:moveTo>
                  <a:pt x="5652985" y="0"/>
                </a:moveTo>
                <a:lnTo>
                  <a:pt x="486803" y="0"/>
                </a:lnTo>
                <a:lnTo>
                  <a:pt x="437032" y="2209"/>
                </a:lnTo>
                <a:lnTo>
                  <a:pt x="388696" y="8686"/>
                </a:lnTo>
                <a:lnTo>
                  <a:pt x="342049" y="19227"/>
                </a:lnTo>
                <a:lnTo>
                  <a:pt x="297319" y="33616"/>
                </a:lnTo>
                <a:lnTo>
                  <a:pt x="254762" y="51638"/>
                </a:lnTo>
                <a:lnTo>
                  <a:pt x="214630" y="73063"/>
                </a:lnTo>
                <a:lnTo>
                  <a:pt x="177152" y="97688"/>
                </a:lnTo>
                <a:lnTo>
                  <a:pt x="142582" y="125298"/>
                </a:lnTo>
                <a:lnTo>
                  <a:pt x="111163" y="155676"/>
                </a:lnTo>
                <a:lnTo>
                  <a:pt x="83146" y="188607"/>
                </a:lnTo>
                <a:lnTo>
                  <a:pt x="58762" y="223888"/>
                </a:lnTo>
                <a:lnTo>
                  <a:pt x="38252" y="261277"/>
                </a:lnTo>
                <a:lnTo>
                  <a:pt x="21882" y="300583"/>
                </a:lnTo>
                <a:lnTo>
                  <a:pt x="9893" y="341579"/>
                </a:lnTo>
                <a:lnTo>
                  <a:pt x="2514" y="384060"/>
                </a:lnTo>
                <a:lnTo>
                  <a:pt x="0" y="427799"/>
                </a:lnTo>
                <a:lnTo>
                  <a:pt x="0" y="3844213"/>
                </a:lnTo>
                <a:lnTo>
                  <a:pt x="5166182" y="3844213"/>
                </a:lnTo>
                <a:lnTo>
                  <a:pt x="5215953" y="3842004"/>
                </a:lnTo>
                <a:lnTo>
                  <a:pt x="5264289" y="3835527"/>
                </a:lnTo>
                <a:lnTo>
                  <a:pt x="5310949" y="3824986"/>
                </a:lnTo>
                <a:lnTo>
                  <a:pt x="5355666" y="3810596"/>
                </a:lnTo>
                <a:lnTo>
                  <a:pt x="5398223" y="3792575"/>
                </a:lnTo>
                <a:lnTo>
                  <a:pt x="5438355" y="3771150"/>
                </a:lnTo>
                <a:lnTo>
                  <a:pt x="5475833" y="3746525"/>
                </a:lnTo>
                <a:lnTo>
                  <a:pt x="5510403" y="3718915"/>
                </a:lnTo>
                <a:lnTo>
                  <a:pt x="5541822" y="3688537"/>
                </a:lnTo>
                <a:lnTo>
                  <a:pt x="5569851" y="3655606"/>
                </a:lnTo>
                <a:lnTo>
                  <a:pt x="5594235" y="3620338"/>
                </a:lnTo>
                <a:lnTo>
                  <a:pt x="5614733" y="3582936"/>
                </a:lnTo>
                <a:lnTo>
                  <a:pt x="5631103" y="3543630"/>
                </a:lnTo>
                <a:lnTo>
                  <a:pt x="5643092" y="3502634"/>
                </a:lnTo>
                <a:lnTo>
                  <a:pt x="5650471" y="3460165"/>
                </a:lnTo>
                <a:lnTo>
                  <a:pt x="5652985" y="3416427"/>
                </a:lnTo>
                <a:lnTo>
                  <a:pt x="5652985" y="0"/>
                </a:lnTo>
                <a:close/>
              </a:path>
            </a:pathLst>
          </a:custGeom>
          <a:solidFill>
            <a:srgbClr val="F0F0F0"/>
          </a:solidFill>
        </p:spPr>
        <p:txBody>
          <a:bodyPr wrap="square" lIns="0" tIns="0" rIns="0" bIns="0" rtlCol="0"/>
          <a:lstStyle/>
          <a:p>
            <a:endParaRPr/>
          </a:p>
        </p:txBody>
      </p:sp>
      <p:sp>
        <p:nvSpPr>
          <p:cNvPr id="18" name="bg object 18"/>
          <p:cNvSpPr/>
          <p:nvPr/>
        </p:nvSpPr>
        <p:spPr>
          <a:xfrm>
            <a:off x="367460" y="1824099"/>
            <a:ext cx="5645785" cy="3844290"/>
          </a:xfrm>
          <a:custGeom>
            <a:avLst/>
            <a:gdLst/>
            <a:ahLst/>
            <a:cxnLst/>
            <a:rect l="l" t="t" r="r" b="b"/>
            <a:pathLst>
              <a:path w="5645785" h="3844290">
                <a:moveTo>
                  <a:pt x="5645505" y="0"/>
                </a:moveTo>
                <a:lnTo>
                  <a:pt x="486168" y="0"/>
                </a:lnTo>
                <a:lnTo>
                  <a:pt x="436460" y="2209"/>
                </a:lnTo>
                <a:lnTo>
                  <a:pt x="388188" y="8686"/>
                </a:lnTo>
                <a:lnTo>
                  <a:pt x="341591" y="19227"/>
                </a:lnTo>
                <a:lnTo>
                  <a:pt x="296925" y="33616"/>
                </a:lnTo>
                <a:lnTo>
                  <a:pt x="254431" y="51638"/>
                </a:lnTo>
                <a:lnTo>
                  <a:pt x="214350" y="73063"/>
                </a:lnTo>
                <a:lnTo>
                  <a:pt x="176923" y="97688"/>
                </a:lnTo>
                <a:lnTo>
                  <a:pt x="142392" y="125298"/>
                </a:lnTo>
                <a:lnTo>
                  <a:pt x="111023" y="155676"/>
                </a:lnTo>
                <a:lnTo>
                  <a:pt x="83032" y="188607"/>
                </a:lnTo>
                <a:lnTo>
                  <a:pt x="58674" y="223888"/>
                </a:lnTo>
                <a:lnTo>
                  <a:pt x="38201" y="261277"/>
                </a:lnTo>
                <a:lnTo>
                  <a:pt x="21856" y="300583"/>
                </a:lnTo>
                <a:lnTo>
                  <a:pt x="9880" y="341579"/>
                </a:lnTo>
                <a:lnTo>
                  <a:pt x="2514" y="384060"/>
                </a:lnTo>
                <a:lnTo>
                  <a:pt x="0" y="427799"/>
                </a:lnTo>
                <a:lnTo>
                  <a:pt x="0" y="3844213"/>
                </a:lnTo>
                <a:lnTo>
                  <a:pt x="5159349" y="3844213"/>
                </a:lnTo>
                <a:lnTo>
                  <a:pt x="5209057" y="3842004"/>
                </a:lnTo>
                <a:lnTo>
                  <a:pt x="5257330" y="3835527"/>
                </a:lnTo>
                <a:lnTo>
                  <a:pt x="5303913" y="3824986"/>
                </a:lnTo>
                <a:lnTo>
                  <a:pt x="5348579" y="3810596"/>
                </a:lnTo>
                <a:lnTo>
                  <a:pt x="5391073" y="3792575"/>
                </a:lnTo>
                <a:lnTo>
                  <a:pt x="5431167" y="3771150"/>
                </a:lnTo>
                <a:lnTo>
                  <a:pt x="5468581" y="3746525"/>
                </a:lnTo>
                <a:lnTo>
                  <a:pt x="5503113" y="3718915"/>
                </a:lnTo>
                <a:lnTo>
                  <a:pt x="5534494" y="3688537"/>
                </a:lnTo>
                <a:lnTo>
                  <a:pt x="5562473" y="3655606"/>
                </a:lnTo>
                <a:lnTo>
                  <a:pt x="5586831" y="3620338"/>
                </a:lnTo>
                <a:lnTo>
                  <a:pt x="5607304" y="3582936"/>
                </a:lnTo>
                <a:lnTo>
                  <a:pt x="5623648" y="3543630"/>
                </a:lnTo>
                <a:lnTo>
                  <a:pt x="5635625" y="3502634"/>
                </a:lnTo>
                <a:lnTo>
                  <a:pt x="5642991" y="3460165"/>
                </a:lnTo>
                <a:lnTo>
                  <a:pt x="5645505" y="3416427"/>
                </a:lnTo>
                <a:lnTo>
                  <a:pt x="5645505" y="0"/>
                </a:lnTo>
                <a:close/>
              </a:path>
            </a:pathLst>
          </a:custGeom>
          <a:solidFill>
            <a:srgbClr val="F0F0F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000" b="1" i="0">
                <a:solidFill>
                  <a:srgbClr val="0033FF"/>
                </a:solidFill>
                <a:latin typeface="Georgia"/>
                <a:cs typeface="Georgi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6/18/2026</a:t>
            </a:fld>
            <a:endParaRPr lang="en-US"/>
          </a:p>
        </p:txBody>
      </p:sp>
      <p:sp>
        <p:nvSpPr>
          <p:cNvPr id="7" name="Holder 7"/>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9550"/>
            <a:ext cx="12192000" cy="6848475"/>
          </a:xfrm>
          <a:custGeom>
            <a:avLst/>
            <a:gdLst/>
            <a:ahLst/>
            <a:cxnLst/>
            <a:rect l="l" t="t" r="r" b="b"/>
            <a:pathLst>
              <a:path w="12192000" h="6848475">
                <a:moveTo>
                  <a:pt x="12192000" y="0"/>
                </a:moveTo>
                <a:lnTo>
                  <a:pt x="0" y="0"/>
                </a:lnTo>
                <a:lnTo>
                  <a:pt x="0" y="6848449"/>
                </a:lnTo>
                <a:lnTo>
                  <a:pt x="12192000" y="6848449"/>
                </a:lnTo>
                <a:lnTo>
                  <a:pt x="12192000" y="0"/>
                </a:lnTo>
                <a:close/>
              </a:path>
            </a:pathLst>
          </a:custGeom>
          <a:solidFill>
            <a:srgbClr val="0033FF"/>
          </a:solidFill>
        </p:spPr>
        <p:txBody>
          <a:bodyPr wrap="square" lIns="0" tIns="0" rIns="0" bIns="0" rtlCol="0"/>
          <a:lstStyle/>
          <a:p>
            <a:endParaRPr/>
          </a:p>
        </p:txBody>
      </p:sp>
      <p:sp>
        <p:nvSpPr>
          <p:cNvPr id="17" name="bg object 17"/>
          <p:cNvSpPr/>
          <p:nvPr/>
        </p:nvSpPr>
        <p:spPr>
          <a:xfrm>
            <a:off x="10556148" y="5498550"/>
            <a:ext cx="410845" cy="609600"/>
          </a:xfrm>
          <a:custGeom>
            <a:avLst/>
            <a:gdLst/>
            <a:ahLst/>
            <a:cxnLst/>
            <a:rect l="l" t="t" r="r" b="b"/>
            <a:pathLst>
              <a:path w="410845" h="609600">
                <a:moveTo>
                  <a:pt x="385787" y="0"/>
                </a:moveTo>
                <a:lnTo>
                  <a:pt x="337400" y="11556"/>
                </a:lnTo>
                <a:lnTo>
                  <a:pt x="290461" y="27736"/>
                </a:lnTo>
                <a:lnTo>
                  <a:pt x="245427" y="48526"/>
                </a:lnTo>
                <a:lnTo>
                  <a:pt x="202742" y="73952"/>
                </a:lnTo>
                <a:lnTo>
                  <a:pt x="162877" y="103987"/>
                </a:lnTo>
                <a:lnTo>
                  <a:pt x="126263" y="138658"/>
                </a:lnTo>
                <a:lnTo>
                  <a:pt x="93383" y="177939"/>
                </a:lnTo>
                <a:lnTo>
                  <a:pt x="64681" y="221843"/>
                </a:lnTo>
                <a:lnTo>
                  <a:pt x="40004" y="268820"/>
                </a:lnTo>
                <a:lnTo>
                  <a:pt x="21399" y="317030"/>
                </a:lnTo>
                <a:lnTo>
                  <a:pt x="8661" y="366077"/>
                </a:lnTo>
                <a:lnTo>
                  <a:pt x="1600" y="415518"/>
                </a:lnTo>
                <a:lnTo>
                  <a:pt x="0" y="464972"/>
                </a:lnTo>
                <a:lnTo>
                  <a:pt x="3644" y="514007"/>
                </a:lnTo>
                <a:lnTo>
                  <a:pt x="12331" y="562216"/>
                </a:lnTo>
                <a:lnTo>
                  <a:pt x="25857" y="609193"/>
                </a:lnTo>
                <a:lnTo>
                  <a:pt x="74104" y="598652"/>
                </a:lnTo>
                <a:lnTo>
                  <a:pt x="120700" y="582942"/>
                </a:lnTo>
                <a:lnTo>
                  <a:pt x="165303" y="562203"/>
                </a:lnTo>
                <a:lnTo>
                  <a:pt x="207594" y="536562"/>
                </a:lnTo>
                <a:lnTo>
                  <a:pt x="247230" y="506133"/>
                </a:lnTo>
                <a:lnTo>
                  <a:pt x="283895" y="471030"/>
                </a:lnTo>
                <a:lnTo>
                  <a:pt x="317258" y="431393"/>
                </a:lnTo>
                <a:lnTo>
                  <a:pt x="346976" y="387349"/>
                </a:lnTo>
                <a:lnTo>
                  <a:pt x="370649" y="341528"/>
                </a:lnTo>
                <a:lnTo>
                  <a:pt x="388772" y="294144"/>
                </a:lnTo>
                <a:lnTo>
                  <a:pt x="401434" y="245605"/>
                </a:lnTo>
                <a:lnTo>
                  <a:pt x="408724" y="196316"/>
                </a:lnTo>
                <a:lnTo>
                  <a:pt x="410730" y="146697"/>
                </a:lnTo>
                <a:lnTo>
                  <a:pt x="407517" y="97167"/>
                </a:lnTo>
                <a:lnTo>
                  <a:pt x="399173" y="48132"/>
                </a:lnTo>
                <a:lnTo>
                  <a:pt x="385787" y="0"/>
                </a:lnTo>
                <a:close/>
              </a:path>
            </a:pathLst>
          </a:custGeom>
          <a:solidFill>
            <a:srgbClr val="110081"/>
          </a:solidFill>
        </p:spPr>
        <p:txBody>
          <a:bodyPr wrap="square" lIns="0" tIns="0" rIns="0" bIns="0" rtlCol="0"/>
          <a:lstStyle/>
          <a:p>
            <a:endParaRPr/>
          </a:p>
        </p:txBody>
      </p:sp>
      <p:sp>
        <p:nvSpPr>
          <p:cNvPr id="18" name="bg object 18"/>
          <p:cNvSpPr/>
          <p:nvPr/>
        </p:nvSpPr>
        <p:spPr>
          <a:xfrm>
            <a:off x="11970104" y="3795698"/>
            <a:ext cx="222250" cy="1279525"/>
          </a:xfrm>
          <a:custGeom>
            <a:avLst/>
            <a:gdLst/>
            <a:ahLst/>
            <a:cxnLst/>
            <a:rect l="l" t="t" r="r" b="b"/>
            <a:pathLst>
              <a:path w="222250" h="1279525">
                <a:moveTo>
                  <a:pt x="221894" y="0"/>
                </a:moveTo>
                <a:lnTo>
                  <a:pt x="185508" y="47028"/>
                </a:lnTo>
                <a:lnTo>
                  <a:pt x="158686" y="87630"/>
                </a:lnTo>
                <a:lnTo>
                  <a:pt x="133756" y="129425"/>
                </a:lnTo>
                <a:lnTo>
                  <a:pt x="110769" y="172339"/>
                </a:lnTo>
                <a:lnTo>
                  <a:pt x="89776" y="216319"/>
                </a:lnTo>
                <a:lnTo>
                  <a:pt x="70853" y="261289"/>
                </a:lnTo>
                <a:lnTo>
                  <a:pt x="54025" y="307200"/>
                </a:lnTo>
                <a:lnTo>
                  <a:pt x="39369" y="353987"/>
                </a:lnTo>
                <a:lnTo>
                  <a:pt x="26936" y="401586"/>
                </a:lnTo>
                <a:lnTo>
                  <a:pt x="16776" y="449935"/>
                </a:lnTo>
                <a:lnTo>
                  <a:pt x="8940" y="498983"/>
                </a:lnTo>
                <a:lnTo>
                  <a:pt x="3505" y="548640"/>
                </a:lnTo>
                <a:lnTo>
                  <a:pt x="495" y="598868"/>
                </a:lnTo>
                <a:lnTo>
                  <a:pt x="0" y="649605"/>
                </a:lnTo>
                <a:lnTo>
                  <a:pt x="2044" y="700773"/>
                </a:lnTo>
                <a:lnTo>
                  <a:pt x="6705" y="752309"/>
                </a:lnTo>
                <a:lnTo>
                  <a:pt x="14020" y="804176"/>
                </a:lnTo>
                <a:lnTo>
                  <a:pt x="23507" y="855916"/>
                </a:lnTo>
                <a:lnTo>
                  <a:pt x="35458" y="906614"/>
                </a:lnTo>
                <a:lnTo>
                  <a:pt x="49809" y="956221"/>
                </a:lnTo>
                <a:lnTo>
                  <a:pt x="66484" y="1004684"/>
                </a:lnTo>
                <a:lnTo>
                  <a:pt x="85432" y="1051928"/>
                </a:lnTo>
                <a:lnTo>
                  <a:pt x="106540" y="1097902"/>
                </a:lnTo>
                <a:lnTo>
                  <a:pt x="129768" y="1142555"/>
                </a:lnTo>
                <a:lnTo>
                  <a:pt x="155041" y="1185824"/>
                </a:lnTo>
                <a:lnTo>
                  <a:pt x="182270" y="1227645"/>
                </a:lnTo>
                <a:lnTo>
                  <a:pt x="221894" y="1279194"/>
                </a:lnTo>
                <a:lnTo>
                  <a:pt x="221894" y="0"/>
                </a:lnTo>
                <a:close/>
              </a:path>
            </a:pathLst>
          </a:custGeom>
          <a:solidFill>
            <a:srgbClr val="110081"/>
          </a:solidFill>
        </p:spPr>
        <p:txBody>
          <a:bodyPr wrap="square" lIns="0" tIns="0" rIns="0" bIns="0" rtlCol="0"/>
          <a:lstStyle/>
          <a:p>
            <a:endParaRPr/>
          </a:p>
        </p:txBody>
      </p:sp>
      <p:sp>
        <p:nvSpPr>
          <p:cNvPr id="19" name="bg object 19"/>
          <p:cNvSpPr/>
          <p:nvPr/>
        </p:nvSpPr>
        <p:spPr>
          <a:xfrm>
            <a:off x="6878737" y="1647597"/>
            <a:ext cx="828675" cy="388620"/>
          </a:xfrm>
          <a:custGeom>
            <a:avLst/>
            <a:gdLst/>
            <a:ahLst/>
            <a:cxnLst/>
            <a:rect l="l" t="t" r="r" b="b"/>
            <a:pathLst>
              <a:path w="828675" h="388619">
                <a:moveTo>
                  <a:pt x="380809" y="0"/>
                </a:moveTo>
                <a:lnTo>
                  <a:pt x="332295" y="2260"/>
                </a:lnTo>
                <a:lnTo>
                  <a:pt x="284835" y="8674"/>
                </a:lnTo>
                <a:lnTo>
                  <a:pt x="238645" y="19088"/>
                </a:lnTo>
                <a:lnTo>
                  <a:pt x="193929" y="33350"/>
                </a:lnTo>
                <a:lnTo>
                  <a:pt x="150914" y="51320"/>
                </a:lnTo>
                <a:lnTo>
                  <a:pt x="109804" y="72847"/>
                </a:lnTo>
                <a:lnTo>
                  <a:pt x="70802" y="97790"/>
                </a:lnTo>
                <a:lnTo>
                  <a:pt x="34137" y="125984"/>
                </a:lnTo>
                <a:lnTo>
                  <a:pt x="0" y="157289"/>
                </a:lnTo>
                <a:lnTo>
                  <a:pt x="28105" y="194208"/>
                </a:lnTo>
                <a:lnTo>
                  <a:pt x="59372" y="228574"/>
                </a:lnTo>
                <a:lnTo>
                  <a:pt x="93611" y="260197"/>
                </a:lnTo>
                <a:lnTo>
                  <a:pt x="130606" y="288848"/>
                </a:lnTo>
                <a:lnTo>
                  <a:pt x="170129" y="314325"/>
                </a:lnTo>
                <a:lnTo>
                  <a:pt x="211975" y="336423"/>
                </a:lnTo>
                <a:lnTo>
                  <a:pt x="255955" y="354914"/>
                </a:lnTo>
                <a:lnTo>
                  <a:pt x="301828" y="369595"/>
                </a:lnTo>
                <a:lnTo>
                  <a:pt x="349389" y="380250"/>
                </a:lnTo>
                <a:lnTo>
                  <a:pt x="398437" y="386676"/>
                </a:lnTo>
                <a:lnTo>
                  <a:pt x="447802" y="388607"/>
                </a:lnTo>
                <a:lnTo>
                  <a:pt x="496316" y="386080"/>
                </a:lnTo>
                <a:lnTo>
                  <a:pt x="543775" y="379272"/>
                </a:lnTo>
                <a:lnTo>
                  <a:pt x="589965" y="368376"/>
                </a:lnTo>
                <a:lnTo>
                  <a:pt x="634682" y="353580"/>
                </a:lnTo>
                <a:lnTo>
                  <a:pt x="677697" y="335089"/>
                </a:lnTo>
                <a:lnTo>
                  <a:pt x="718807" y="313080"/>
                </a:lnTo>
                <a:lnTo>
                  <a:pt x="757809" y="287756"/>
                </a:lnTo>
                <a:lnTo>
                  <a:pt x="794473" y="259295"/>
                </a:lnTo>
                <a:lnTo>
                  <a:pt x="828611" y="227888"/>
                </a:lnTo>
                <a:lnTo>
                  <a:pt x="800506" y="191922"/>
                </a:lnTo>
                <a:lnTo>
                  <a:pt x="769226" y="158318"/>
                </a:lnTo>
                <a:lnTo>
                  <a:pt x="734999" y="127304"/>
                </a:lnTo>
                <a:lnTo>
                  <a:pt x="698004" y="99098"/>
                </a:lnTo>
                <a:lnTo>
                  <a:pt x="658482" y="73939"/>
                </a:lnTo>
                <a:lnTo>
                  <a:pt x="616623" y="52057"/>
                </a:lnTo>
                <a:lnTo>
                  <a:pt x="572655" y="33693"/>
                </a:lnTo>
                <a:lnTo>
                  <a:pt x="526783" y="19088"/>
                </a:lnTo>
                <a:lnTo>
                  <a:pt x="479221" y="8458"/>
                </a:lnTo>
                <a:lnTo>
                  <a:pt x="430174" y="2032"/>
                </a:lnTo>
                <a:lnTo>
                  <a:pt x="380809" y="0"/>
                </a:lnTo>
                <a:close/>
              </a:path>
            </a:pathLst>
          </a:custGeom>
          <a:solidFill>
            <a:srgbClr val="110081"/>
          </a:solidFill>
        </p:spPr>
        <p:txBody>
          <a:bodyPr wrap="square" lIns="0" tIns="0" rIns="0" bIns="0" rtlCol="0"/>
          <a:lstStyle/>
          <a:p>
            <a:endParaRPr/>
          </a:p>
        </p:txBody>
      </p:sp>
      <p:sp>
        <p:nvSpPr>
          <p:cNvPr id="20" name="bg object 20"/>
          <p:cNvSpPr/>
          <p:nvPr/>
        </p:nvSpPr>
        <p:spPr>
          <a:xfrm>
            <a:off x="9755426" y="6304720"/>
            <a:ext cx="579120" cy="553720"/>
          </a:xfrm>
          <a:custGeom>
            <a:avLst/>
            <a:gdLst/>
            <a:ahLst/>
            <a:cxnLst/>
            <a:rect l="l" t="t" r="r" b="b"/>
            <a:pathLst>
              <a:path w="579120" h="553720">
                <a:moveTo>
                  <a:pt x="512800" y="0"/>
                </a:moveTo>
                <a:lnTo>
                  <a:pt x="465531" y="4902"/>
                </a:lnTo>
                <a:lnTo>
                  <a:pt x="419785" y="12763"/>
                </a:lnTo>
                <a:lnTo>
                  <a:pt x="375538" y="23939"/>
                </a:lnTo>
                <a:lnTo>
                  <a:pt x="332778" y="38798"/>
                </a:lnTo>
                <a:lnTo>
                  <a:pt x="291464" y="57657"/>
                </a:lnTo>
                <a:lnTo>
                  <a:pt x="251561" y="80860"/>
                </a:lnTo>
                <a:lnTo>
                  <a:pt x="213055" y="108800"/>
                </a:lnTo>
                <a:lnTo>
                  <a:pt x="175907" y="141795"/>
                </a:lnTo>
                <a:lnTo>
                  <a:pt x="140080" y="180187"/>
                </a:lnTo>
                <a:lnTo>
                  <a:pt x="109512" y="219265"/>
                </a:lnTo>
                <a:lnTo>
                  <a:pt x="84086" y="260324"/>
                </a:lnTo>
                <a:lnTo>
                  <a:pt x="63169" y="303199"/>
                </a:lnTo>
                <a:lnTo>
                  <a:pt x="46075" y="347713"/>
                </a:lnTo>
                <a:lnTo>
                  <a:pt x="32080" y="393623"/>
                </a:lnTo>
                <a:lnTo>
                  <a:pt x="20548" y="440778"/>
                </a:lnTo>
                <a:lnTo>
                  <a:pt x="0" y="553262"/>
                </a:lnTo>
                <a:lnTo>
                  <a:pt x="415518" y="553262"/>
                </a:lnTo>
                <a:lnTo>
                  <a:pt x="502259" y="448729"/>
                </a:lnTo>
                <a:lnTo>
                  <a:pt x="526326" y="404596"/>
                </a:lnTo>
                <a:lnTo>
                  <a:pt x="545833" y="359409"/>
                </a:lnTo>
                <a:lnTo>
                  <a:pt x="560793" y="312712"/>
                </a:lnTo>
                <a:lnTo>
                  <a:pt x="571271" y="264109"/>
                </a:lnTo>
                <a:lnTo>
                  <a:pt x="577291" y="213207"/>
                </a:lnTo>
                <a:lnTo>
                  <a:pt x="578904" y="159550"/>
                </a:lnTo>
                <a:lnTo>
                  <a:pt x="576148" y="102755"/>
                </a:lnTo>
                <a:lnTo>
                  <a:pt x="569074" y="42405"/>
                </a:lnTo>
                <a:lnTo>
                  <a:pt x="550163" y="9283"/>
                </a:lnTo>
                <a:lnTo>
                  <a:pt x="512800" y="0"/>
                </a:lnTo>
                <a:close/>
              </a:path>
            </a:pathLst>
          </a:custGeom>
          <a:solidFill>
            <a:srgbClr val="110081"/>
          </a:solidFill>
        </p:spPr>
        <p:txBody>
          <a:bodyPr wrap="square" lIns="0" tIns="0" rIns="0" bIns="0" rtlCol="0"/>
          <a:lstStyle/>
          <a:p>
            <a:endParaRPr/>
          </a:p>
        </p:txBody>
      </p:sp>
      <p:sp>
        <p:nvSpPr>
          <p:cNvPr id="21" name="bg object 21"/>
          <p:cNvSpPr/>
          <p:nvPr/>
        </p:nvSpPr>
        <p:spPr>
          <a:xfrm>
            <a:off x="11907201" y="56196"/>
            <a:ext cx="285115" cy="1095375"/>
          </a:xfrm>
          <a:custGeom>
            <a:avLst/>
            <a:gdLst/>
            <a:ahLst/>
            <a:cxnLst/>
            <a:rect l="l" t="t" r="r" b="b"/>
            <a:pathLst>
              <a:path w="285115" h="1095375">
                <a:moveTo>
                  <a:pt x="284797" y="0"/>
                </a:moveTo>
                <a:lnTo>
                  <a:pt x="231901" y="64477"/>
                </a:lnTo>
                <a:lnTo>
                  <a:pt x="198856" y="111899"/>
                </a:lnTo>
                <a:lnTo>
                  <a:pt x="168071" y="160820"/>
                </a:lnTo>
                <a:lnTo>
                  <a:pt x="139623" y="210781"/>
                </a:lnTo>
                <a:lnTo>
                  <a:pt x="113576" y="261327"/>
                </a:lnTo>
                <a:lnTo>
                  <a:pt x="90030" y="312000"/>
                </a:lnTo>
                <a:lnTo>
                  <a:pt x="69024" y="362343"/>
                </a:lnTo>
                <a:lnTo>
                  <a:pt x="50634" y="411873"/>
                </a:lnTo>
                <a:lnTo>
                  <a:pt x="34963" y="460171"/>
                </a:lnTo>
                <a:lnTo>
                  <a:pt x="22047" y="506742"/>
                </a:lnTo>
                <a:lnTo>
                  <a:pt x="11976" y="551141"/>
                </a:lnTo>
                <a:lnTo>
                  <a:pt x="4825" y="592912"/>
                </a:lnTo>
                <a:lnTo>
                  <a:pt x="660" y="631596"/>
                </a:lnTo>
                <a:lnTo>
                  <a:pt x="0" y="682777"/>
                </a:lnTo>
                <a:lnTo>
                  <a:pt x="4813" y="732307"/>
                </a:lnTo>
                <a:lnTo>
                  <a:pt x="14668" y="779970"/>
                </a:lnTo>
                <a:lnTo>
                  <a:pt x="29159" y="825576"/>
                </a:lnTo>
                <a:lnTo>
                  <a:pt x="47853" y="868934"/>
                </a:lnTo>
                <a:lnTo>
                  <a:pt x="70357" y="909853"/>
                </a:lnTo>
                <a:lnTo>
                  <a:pt x="96240" y="948131"/>
                </a:lnTo>
                <a:lnTo>
                  <a:pt x="125082" y="983564"/>
                </a:lnTo>
                <a:lnTo>
                  <a:pt x="156476" y="1015961"/>
                </a:lnTo>
                <a:lnTo>
                  <a:pt x="190004" y="1045133"/>
                </a:lnTo>
                <a:lnTo>
                  <a:pt x="225247" y="1070889"/>
                </a:lnTo>
                <a:lnTo>
                  <a:pt x="261785" y="1093012"/>
                </a:lnTo>
                <a:lnTo>
                  <a:pt x="284797" y="1094778"/>
                </a:lnTo>
                <a:lnTo>
                  <a:pt x="284797" y="0"/>
                </a:lnTo>
                <a:close/>
              </a:path>
            </a:pathLst>
          </a:custGeom>
          <a:solidFill>
            <a:srgbClr val="110081"/>
          </a:solidFill>
        </p:spPr>
        <p:txBody>
          <a:bodyPr wrap="square" lIns="0" tIns="0" rIns="0" bIns="0" rtlCol="0"/>
          <a:lstStyle/>
          <a:p>
            <a:endParaRPr/>
          </a:p>
        </p:txBody>
      </p:sp>
      <p:sp>
        <p:nvSpPr>
          <p:cNvPr id="22" name="bg object 22"/>
          <p:cNvSpPr/>
          <p:nvPr/>
        </p:nvSpPr>
        <p:spPr>
          <a:xfrm>
            <a:off x="11222513" y="5928660"/>
            <a:ext cx="494665" cy="929640"/>
          </a:xfrm>
          <a:custGeom>
            <a:avLst/>
            <a:gdLst/>
            <a:ahLst/>
            <a:cxnLst/>
            <a:rect l="l" t="t" r="r" b="b"/>
            <a:pathLst>
              <a:path w="494665" h="929640">
                <a:moveTo>
                  <a:pt x="352386" y="0"/>
                </a:moveTo>
                <a:lnTo>
                  <a:pt x="295668" y="14173"/>
                </a:lnTo>
                <a:lnTo>
                  <a:pt x="253542" y="33210"/>
                </a:lnTo>
                <a:lnTo>
                  <a:pt x="213296" y="57429"/>
                </a:lnTo>
                <a:lnTo>
                  <a:pt x="175374" y="86486"/>
                </a:lnTo>
                <a:lnTo>
                  <a:pt x="140169" y="120027"/>
                </a:lnTo>
                <a:lnTo>
                  <a:pt x="108153" y="157695"/>
                </a:lnTo>
                <a:lnTo>
                  <a:pt x="79692" y="199123"/>
                </a:lnTo>
                <a:lnTo>
                  <a:pt x="55232" y="243954"/>
                </a:lnTo>
                <a:lnTo>
                  <a:pt x="35204" y="291833"/>
                </a:lnTo>
                <a:lnTo>
                  <a:pt x="20015" y="342391"/>
                </a:lnTo>
                <a:lnTo>
                  <a:pt x="10185" y="389915"/>
                </a:lnTo>
                <a:lnTo>
                  <a:pt x="3619" y="438645"/>
                </a:lnTo>
                <a:lnTo>
                  <a:pt x="241" y="488353"/>
                </a:lnTo>
                <a:lnTo>
                  <a:pt x="0" y="538784"/>
                </a:lnTo>
                <a:lnTo>
                  <a:pt x="2793" y="589660"/>
                </a:lnTo>
                <a:lnTo>
                  <a:pt x="8597" y="640727"/>
                </a:lnTo>
                <a:lnTo>
                  <a:pt x="17335" y="691756"/>
                </a:lnTo>
                <a:lnTo>
                  <a:pt x="28930" y="742467"/>
                </a:lnTo>
                <a:lnTo>
                  <a:pt x="43319" y="792619"/>
                </a:lnTo>
                <a:lnTo>
                  <a:pt x="60426" y="841959"/>
                </a:lnTo>
                <a:lnTo>
                  <a:pt x="80200" y="890219"/>
                </a:lnTo>
                <a:lnTo>
                  <a:pt x="99999" y="929335"/>
                </a:lnTo>
                <a:lnTo>
                  <a:pt x="277621" y="929335"/>
                </a:lnTo>
                <a:lnTo>
                  <a:pt x="329628" y="859370"/>
                </a:lnTo>
                <a:lnTo>
                  <a:pt x="360730" y="812114"/>
                </a:lnTo>
                <a:lnTo>
                  <a:pt x="387781" y="766114"/>
                </a:lnTo>
                <a:lnTo>
                  <a:pt x="411162" y="720750"/>
                </a:lnTo>
                <a:lnTo>
                  <a:pt x="431291" y="675347"/>
                </a:lnTo>
                <a:lnTo>
                  <a:pt x="448563" y="629284"/>
                </a:lnTo>
                <a:lnTo>
                  <a:pt x="463372" y="581913"/>
                </a:lnTo>
                <a:lnTo>
                  <a:pt x="476110" y="532587"/>
                </a:lnTo>
                <a:lnTo>
                  <a:pt x="485774" y="482028"/>
                </a:lnTo>
                <a:lnTo>
                  <a:pt x="491807" y="430618"/>
                </a:lnTo>
                <a:lnTo>
                  <a:pt x="494258" y="378866"/>
                </a:lnTo>
                <a:lnTo>
                  <a:pt x="493140" y="327355"/>
                </a:lnTo>
                <a:lnTo>
                  <a:pt x="488518" y="276605"/>
                </a:lnTo>
                <a:lnTo>
                  <a:pt x="480377" y="227164"/>
                </a:lnTo>
                <a:lnTo>
                  <a:pt x="468782" y="179539"/>
                </a:lnTo>
                <a:lnTo>
                  <a:pt x="453758" y="134327"/>
                </a:lnTo>
                <a:lnTo>
                  <a:pt x="435330" y="92011"/>
                </a:lnTo>
                <a:lnTo>
                  <a:pt x="413537" y="53174"/>
                </a:lnTo>
                <a:lnTo>
                  <a:pt x="388404" y="18338"/>
                </a:lnTo>
                <a:lnTo>
                  <a:pt x="352386" y="0"/>
                </a:lnTo>
                <a:close/>
              </a:path>
            </a:pathLst>
          </a:custGeom>
          <a:solidFill>
            <a:srgbClr val="110081"/>
          </a:solidFill>
        </p:spPr>
        <p:txBody>
          <a:bodyPr wrap="square" lIns="0" tIns="0" rIns="0" bIns="0" rtlCol="0"/>
          <a:lstStyle/>
          <a:p>
            <a:endParaRPr/>
          </a:p>
        </p:txBody>
      </p:sp>
      <p:pic>
        <p:nvPicPr>
          <p:cNvPr id="23" name="bg object 23"/>
          <p:cNvPicPr/>
          <p:nvPr/>
        </p:nvPicPr>
        <p:blipFill>
          <a:blip r:embed="rId2" cstate="print"/>
          <a:stretch>
            <a:fillRect/>
          </a:stretch>
        </p:blipFill>
        <p:spPr>
          <a:xfrm>
            <a:off x="6558261" y="0"/>
            <a:ext cx="5633725" cy="6858000"/>
          </a:xfrm>
          <a:prstGeom prst="rect">
            <a:avLst/>
          </a:prstGeom>
        </p:spPr>
      </p:pic>
      <p:sp>
        <p:nvSpPr>
          <p:cNvPr id="24" name="bg object 24"/>
          <p:cNvSpPr/>
          <p:nvPr/>
        </p:nvSpPr>
        <p:spPr>
          <a:xfrm>
            <a:off x="7057733" y="2683560"/>
            <a:ext cx="1924685" cy="4174490"/>
          </a:xfrm>
          <a:custGeom>
            <a:avLst/>
            <a:gdLst/>
            <a:ahLst/>
            <a:cxnLst/>
            <a:rect l="l" t="t" r="r" b="b"/>
            <a:pathLst>
              <a:path w="1924684" h="4174490">
                <a:moveTo>
                  <a:pt x="602335" y="132194"/>
                </a:moveTo>
                <a:lnTo>
                  <a:pt x="557415" y="75069"/>
                </a:lnTo>
                <a:lnTo>
                  <a:pt x="520661" y="50660"/>
                </a:lnTo>
                <a:lnTo>
                  <a:pt x="479399" y="29972"/>
                </a:lnTo>
                <a:lnTo>
                  <a:pt x="434619" y="13970"/>
                </a:lnTo>
                <a:lnTo>
                  <a:pt x="387299" y="3657"/>
                </a:lnTo>
                <a:lnTo>
                  <a:pt x="338404" y="0"/>
                </a:lnTo>
                <a:lnTo>
                  <a:pt x="298996" y="2336"/>
                </a:lnTo>
                <a:lnTo>
                  <a:pt x="257771" y="9423"/>
                </a:lnTo>
                <a:lnTo>
                  <a:pt x="215214" y="21386"/>
                </a:lnTo>
                <a:lnTo>
                  <a:pt x="171843" y="38341"/>
                </a:lnTo>
                <a:lnTo>
                  <a:pt x="128130" y="60426"/>
                </a:lnTo>
                <a:lnTo>
                  <a:pt x="84594" y="87744"/>
                </a:lnTo>
                <a:lnTo>
                  <a:pt x="41719" y="120446"/>
                </a:lnTo>
                <a:lnTo>
                  <a:pt x="0" y="158623"/>
                </a:lnTo>
                <a:lnTo>
                  <a:pt x="41592" y="180733"/>
                </a:lnTo>
                <a:lnTo>
                  <a:pt x="84264" y="203962"/>
                </a:lnTo>
                <a:lnTo>
                  <a:pt x="127762" y="227101"/>
                </a:lnTo>
                <a:lnTo>
                  <a:pt x="171843" y="248958"/>
                </a:lnTo>
                <a:lnTo>
                  <a:pt x="216242" y="268338"/>
                </a:lnTo>
                <a:lnTo>
                  <a:pt x="260743" y="284048"/>
                </a:lnTo>
                <a:lnTo>
                  <a:pt x="305066" y="294881"/>
                </a:lnTo>
                <a:lnTo>
                  <a:pt x="348983" y="299631"/>
                </a:lnTo>
                <a:lnTo>
                  <a:pt x="400773" y="296062"/>
                </a:lnTo>
                <a:lnTo>
                  <a:pt x="447281" y="282790"/>
                </a:lnTo>
                <a:lnTo>
                  <a:pt x="489089" y="261302"/>
                </a:lnTo>
                <a:lnTo>
                  <a:pt x="526796" y="233045"/>
                </a:lnTo>
                <a:lnTo>
                  <a:pt x="560959" y="199517"/>
                </a:lnTo>
                <a:lnTo>
                  <a:pt x="592201" y="162153"/>
                </a:lnTo>
                <a:lnTo>
                  <a:pt x="600075" y="147840"/>
                </a:lnTo>
                <a:lnTo>
                  <a:pt x="602335" y="132194"/>
                </a:lnTo>
                <a:close/>
              </a:path>
              <a:path w="1924684" h="4174490">
                <a:moveTo>
                  <a:pt x="1924634" y="4036695"/>
                </a:moveTo>
                <a:lnTo>
                  <a:pt x="1921256" y="3973334"/>
                </a:lnTo>
                <a:lnTo>
                  <a:pt x="1896554" y="3941610"/>
                </a:lnTo>
                <a:lnTo>
                  <a:pt x="1857159" y="3930396"/>
                </a:lnTo>
                <a:lnTo>
                  <a:pt x="1818259" y="3923322"/>
                </a:lnTo>
                <a:lnTo>
                  <a:pt x="1779689" y="3920553"/>
                </a:lnTo>
                <a:lnTo>
                  <a:pt x="1741284" y="3922217"/>
                </a:lnTo>
                <a:lnTo>
                  <a:pt x="1702879" y="3928516"/>
                </a:lnTo>
                <a:lnTo>
                  <a:pt x="1664296" y="3939616"/>
                </a:lnTo>
                <a:lnTo>
                  <a:pt x="1625409" y="3955669"/>
                </a:lnTo>
                <a:lnTo>
                  <a:pt x="1586001" y="3976852"/>
                </a:lnTo>
                <a:lnTo>
                  <a:pt x="1554226" y="4002049"/>
                </a:lnTo>
                <a:lnTo>
                  <a:pt x="1524127" y="4035361"/>
                </a:lnTo>
                <a:lnTo>
                  <a:pt x="1495323" y="4075747"/>
                </a:lnTo>
                <a:lnTo>
                  <a:pt x="1467472" y="4122216"/>
                </a:lnTo>
                <a:lnTo>
                  <a:pt x="1440268" y="4174439"/>
                </a:lnTo>
                <a:lnTo>
                  <a:pt x="1887461" y="4174439"/>
                </a:lnTo>
                <a:lnTo>
                  <a:pt x="1917166" y="4096931"/>
                </a:lnTo>
                <a:lnTo>
                  <a:pt x="1922157" y="4067238"/>
                </a:lnTo>
                <a:lnTo>
                  <a:pt x="1924634" y="4036695"/>
                </a:lnTo>
                <a:close/>
              </a:path>
            </a:pathLst>
          </a:custGeom>
          <a:solidFill>
            <a:srgbClr val="110081"/>
          </a:solidFill>
        </p:spPr>
        <p:txBody>
          <a:bodyPr wrap="square" lIns="0" tIns="0" rIns="0" bIns="0" rtlCol="0"/>
          <a:lstStyle/>
          <a:p>
            <a:endParaRPr/>
          </a:p>
        </p:txBody>
      </p:sp>
      <p:pic>
        <p:nvPicPr>
          <p:cNvPr id="25" name="bg object 25"/>
          <p:cNvPicPr/>
          <p:nvPr/>
        </p:nvPicPr>
        <p:blipFill>
          <a:blip r:embed="rId3" cstate="print"/>
          <a:stretch>
            <a:fillRect/>
          </a:stretch>
        </p:blipFill>
        <p:spPr>
          <a:xfrm>
            <a:off x="360387" y="5740171"/>
            <a:ext cx="1395032" cy="756475"/>
          </a:xfrm>
          <a:prstGeom prst="rect">
            <a:avLst/>
          </a:prstGeom>
        </p:spPr>
      </p:pic>
      <p:sp>
        <p:nvSpPr>
          <p:cNvPr id="2" name="Holder 2"/>
          <p:cNvSpPr>
            <a:spLocks noGrp="1"/>
          </p:cNvSpPr>
          <p:nvPr>
            <p:ph type="title"/>
          </p:nvPr>
        </p:nvSpPr>
        <p:spPr/>
        <p:txBody>
          <a:bodyPr lIns="0" tIns="0" rIns="0" bIns="0"/>
          <a:lstStyle>
            <a:lvl1pPr>
              <a:defRPr sz="3000" b="1" i="0">
                <a:solidFill>
                  <a:srgbClr val="0033FF"/>
                </a:solidFill>
                <a:latin typeface="Georgia"/>
                <a:cs typeface="Georgia"/>
              </a:defRPr>
            </a:lvl1pPr>
          </a:lstStyle>
          <a:p>
            <a:endParaRPr/>
          </a:p>
        </p:txBody>
      </p:sp>
      <p:sp>
        <p:nvSpPr>
          <p:cNvPr id="3" name="Holder 3"/>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6/18/2026</a:t>
            </a:fld>
            <a:endParaRPr lang="en-US"/>
          </a:p>
        </p:txBody>
      </p:sp>
      <p:sp>
        <p:nvSpPr>
          <p:cNvPr id="5" name="Holder 5"/>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0033FF"/>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360379" y="5746915"/>
            <a:ext cx="1395039" cy="756474"/>
          </a:xfrm>
          <a:prstGeom prst="rect">
            <a:avLst/>
          </a:prstGeom>
        </p:spPr>
      </p:pic>
      <p:sp>
        <p:nvSpPr>
          <p:cNvPr id="2" name="Holder 2"/>
          <p:cNvSpPr>
            <a:spLocks noGrp="1"/>
          </p:cNvSpPr>
          <p:nvPr>
            <p:ph type="ftr" sz="quarter" idx="5"/>
          </p:nvPr>
        </p:nvSpPr>
        <p:spPr/>
        <p:txBody>
          <a:bodyPr lIns="0" tIns="0" rIns="0" bIns="0"/>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6/18/2026</a:t>
            </a:fld>
            <a:endParaRPr lang="en-US"/>
          </a:p>
        </p:txBody>
      </p:sp>
      <p:sp>
        <p:nvSpPr>
          <p:cNvPr id="4" name="Holder 4"/>
          <p:cNvSpPr>
            <a:spLocks noGrp="1"/>
          </p:cNvSpPr>
          <p:nvPr>
            <p:ph type="sldNum" sz="quarter" idx="7"/>
          </p:nvPr>
        </p:nvSpPr>
        <p:spPr/>
        <p:txBody>
          <a:bodyPr lIns="0" tIns="0" rIns="0" bIns="0"/>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360909" y="6161544"/>
            <a:ext cx="791002" cy="428917"/>
          </a:xfrm>
          <a:prstGeom prst="rect">
            <a:avLst/>
          </a:prstGeom>
        </p:spPr>
      </p:pic>
      <p:sp>
        <p:nvSpPr>
          <p:cNvPr id="2" name="Holder 2"/>
          <p:cNvSpPr>
            <a:spLocks noGrp="1"/>
          </p:cNvSpPr>
          <p:nvPr>
            <p:ph type="title"/>
          </p:nvPr>
        </p:nvSpPr>
        <p:spPr>
          <a:xfrm>
            <a:off x="346791" y="284561"/>
            <a:ext cx="11498417" cy="833119"/>
          </a:xfrm>
          <a:prstGeom prst="rect">
            <a:avLst/>
          </a:prstGeom>
        </p:spPr>
        <p:txBody>
          <a:bodyPr wrap="square" lIns="0" tIns="0" rIns="0" bIns="0">
            <a:spAutoFit/>
          </a:bodyPr>
          <a:lstStyle>
            <a:lvl1pPr>
              <a:defRPr sz="3000" b="1" i="0">
                <a:solidFill>
                  <a:srgbClr val="0033FF"/>
                </a:solidFill>
                <a:latin typeface="Georgia"/>
                <a:cs typeface="Georgia"/>
              </a:defRPr>
            </a:lvl1pPr>
          </a:lstStyle>
          <a:p>
            <a:endParaRPr/>
          </a:p>
        </p:txBody>
      </p:sp>
      <p:sp>
        <p:nvSpPr>
          <p:cNvPr id="3" name="Holder 3"/>
          <p:cNvSpPr>
            <a:spLocks noGrp="1"/>
          </p:cNvSpPr>
          <p:nvPr>
            <p:ph type="body" idx="1"/>
          </p:nvPr>
        </p:nvSpPr>
        <p:spPr>
          <a:xfrm>
            <a:off x="321898" y="1240971"/>
            <a:ext cx="11548745" cy="318706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1496006" y="6467155"/>
            <a:ext cx="1208595" cy="179701"/>
          </a:xfrm>
          <a:prstGeom prst="rect">
            <a:avLst/>
          </a:prstGeom>
        </p:spPr>
        <p:txBody>
          <a:bodyPr wrap="square" lIns="0" tIns="0" rIns="0" bIns="0">
            <a:spAutoFit/>
          </a:bodyPr>
          <a:lstStyle>
            <a:lvl1pPr>
              <a:defRPr sz="1000" b="0" i="0">
                <a:solidFill>
                  <a:srgbClr val="333333"/>
                </a:solidFill>
                <a:latin typeface="Arial Narrow"/>
                <a:cs typeface="Arial Narrow"/>
              </a:defRPr>
            </a:lvl1pPr>
          </a:lstStyle>
          <a:p>
            <a:pPr marL="12700">
              <a:lnSpc>
                <a:spcPct val="100000"/>
              </a:lnSpc>
              <a:spcBef>
                <a:spcPts val="30"/>
              </a:spcBef>
            </a:pPr>
            <a:r>
              <a:rPr dirty="0"/>
              <a:t>©</a:t>
            </a:r>
            <a:r>
              <a:rPr spc="-30" dirty="0"/>
              <a:t> </a:t>
            </a:r>
            <a:r>
              <a:rPr dirty="0"/>
              <a:t>2025</a:t>
            </a:r>
            <a:r>
              <a:rPr spc="-75" dirty="0"/>
              <a:t> </a:t>
            </a:r>
            <a:r>
              <a:rPr dirty="0"/>
              <a:t>Cigna</a:t>
            </a:r>
            <a:r>
              <a:rPr spc="-30" dirty="0"/>
              <a:t> </a:t>
            </a:r>
            <a:r>
              <a:rPr spc="-10" dirty="0"/>
              <a:t>Healthcare.</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6/18/2026</a:t>
            </a:fld>
            <a:endParaRPr lang="en-US"/>
          </a:p>
        </p:txBody>
      </p:sp>
      <p:sp>
        <p:nvSpPr>
          <p:cNvPr id="6" name="Holder 6"/>
          <p:cNvSpPr>
            <a:spLocks noGrp="1"/>
          </p:cNvSpPr>
          <p:nvPr>
            <p:ph type="sldNum" sz="quarter" idx="7"/>
          </p:nvPr>
        </p:nvSpPr>
        <p:spPr>
          <a:xfrm>
            <a:off x="11151907" y="6386498"/>
            <a:ext cx="176529" cy="139065"/>
          </a:xfrm>
          <a:prstGeom prst="rect">
            <a:avLst/>
          </a:prstGeom>
        </p:spPr>
        <p:txBody>
          <a:bodyPr wrap="square" lIns="0" tIns="0" rIns="0" bIns="0">
            <a:spAutoFit/>
          </a:bodyPr>
          <a:lstStyle>
            <a:lvl1pPr>
              <a:defRPr sz="800" b="0" i="0">
                <a:solidFill>
                  <a:schemeClr val="hlink"/>
                </a:solidFill>
                <a:latin typeface="Arial"/>
                <a:cs typeface="Arial"/>
              </a:defRPr>
            </a:lvl1pPr>
          </a:lstStyle>
          <a:p>
            <a:pPr marL="68580">
              <a:lnSpc>
                <a:spcPct val="100000"/>
              </a:lnSpc>
              <a:spcBef>
                <a:spcPts val="25"/>
              </a:spcBef>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4.emf"/><Relationship Id="rId5" Type="http://schemas.openxmlformats.org/officeDocument/2006/relationships/hyperlink" Target="http://mycigna.com/" TargetMode="External"/><Relationship Id="rId4" Type="http://schemas.openxmlformats.org/officeDocument/2006/relationships/hyperlink" Target="https://my.cigna.com/we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AB8FA8E-7274-452F-0B74-4E190B56A9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42173" y="0"/>
            <a:ext cx="4867786" cy="6858000"/>
          </a:xfrm>
          <a:prstGeom prst="rect">
            <a:avLst/>
          </a:prstGeom>
        </p:spPr>
      </p:pic>
      <p:sp>
        <p:nvSpPr>
          <p:cNvPr id="30" name="Title 29">
            <a:extLst>
              <a:ext uri="{FF2B5EF4-FFF2-40B4-BE49-F238E27FC236}">
                <a16:creationId xmlns:a16="http://schemas.microsoft.com/office/drawing/2014/main" id="{EC5385CC-8EFC-8382-9CCD-B9D5F805FF5F}"/>
              </a:ext>
            </a:extLst>
          </p:cNvPr>
          <p:cNvSpPr>
            <a:spLocks noGrp="1"/>
          </p:cNvSpPr>
          <p:nvPr>
            <p:ph type="title"/>
          </p:nvPr>
        </p:nvSpPr>
        <p:spPr>
          <a:xfrm>
            <a:off x="346791" y="284561"/>
            <a:ext cx="11498417" cy="461665"/>
          </a:xfrm>
        </p:spPr>
        <p:txBody>
          <a:bodyPr/>
          <a:lstStyle/>
          <a:p>
            <a:r>
              <a:rPr lang="es-US" spc="-30" dirty="0" err="1"/>
              <a:t>Clearity</a:t>
            </a:r>
            <a:r>
              <a:rPr lang="es-US" spc="-30" dirty="0"/>
              <a:t>: plan de salud solo con copagos</a:t>
            </a:r>
          </a:p>
        </p:txBody>
      </p:sp>
      <p:sp>
        <p:nvSpPr>
          <p:cNvPr id="33" name="object 4">
            <a:extLst>
              <a:ext uri="{FF2B5EF4-FFF2-40B4-BE49-F238E27FC236}">
                <a16:creationId xmlns:a16="http://schemas.microsoft.com/office/drawing/2014/main" id="{2A3BEF45-E975-9EE0-6684-4E0B09BBD025}"/>
              </a:ext>
            </a:extLst>
          </p:cNvPr>
          <p:cNvSpPr txBox="1"/>
          <p:nvPr/>
        </p:nvSpPr>
        <p:spPr>
          <a:xfrm>
            <a:off x="958428" y="1532700"/>
            <a:ext cx="2961717" cy="506730"/>
          </a:xfrm>
          <a:prstGeom prst="rect">
            <a:avLst/>
          </a:prstGeom>
        </p:spPr>
        <p:txBody>
          <a:bodyPr vert="horz" wrap="square" lIns="0" tIns="13335" rIns="0" bIns="0" rtlCol="0">
            <a:spAutoFit/>
          </a:bodyPr>
          <a:lstStyle/>
          <a:p>
            <a:pPr marL="12700" marR="5080">
              <a:spcBef>
                <a:spcPts val="105"/>
              </a:spcBef>
            </a:pPr>
            <a:r>
              <a:rPr lang="es-US" sz="1050" b="1" dirty="0">
                <a:solidFill>
                  <a:srgbClr val="110081"/>
                </a:solidFill>
                <a:latin typeface="Verdana"/>
                <a:cs typeface="Verdana"/>
              </a:rPr>
              <a:t>Proveedor de cuidado primario:</a:t>
            </a:r>
            <a:r>
              <a:rPr lang="es-US" sz="1050" dirty="0">
                <a:solidFill>
                  <a:srgbClr val="110081"/>
                </a:solidFill>
                <a:latin typeface="Verdana"/>
                <a:cs typeface="Verdana"/>
              </a:rPr>
              <a:t> Se recomienda elegir un proveedor de cuidado primario (PCP), pero no es obligatorio.</a:t>
            </a:r>
          </a:p>
        </p:txBody>
      </p:sp>
      <p:sp>
        <p:nvSpPr>
          <p:cNvPr id="34" name="object 5">
            <a:extLst>
              <a:ext uri="{FF2B5EF4-FFF2-40B4-BE49-F238E27FC236}">
                <a16:creationId xmlns:a16="http://schemas.microsoft.com/office/drawing/2014/main" id="{40F8F671-F610-6774-80C4-9F2E6F9EB160}"/>
              </a:ext>
            </a:extLst>
          </p:cNvPr>
          <p:cNvSpPr txBox="1"/>
          <p:nvPr/>
        </p:nvSpPr>
        <p:spPr>
          <a:xfrm>
            <a:off x="958295" y="2317524"/>
            <a:ext cx="2961854" cy="346710"/>
          </a:xfrm>
          <a:prstGeom prst="rect">
            <a:avLst/>
          </a:prstGeom>
        </p:spPr>
        <p:txBody>
          <a:bodyPr vert="horz" wrap="square" lIns="0" tIns="13335" rIns="0" bIns="0" rtlCol="0">
            <a:spAutoFit/>
          </a:bodyPr>
          <a:lstStyle/>
          <a:p>
            <a:pPr marL="12700" marR="5080">
              <a:spcBef>
                <a:spcPts val="105"/>
              </a:spcBef>
            </a:pPr>
            <a:r>
              <a:rPr lang="es-US" sz="1050" b="1">
                <a:solidFill>
                  <a:srgbClr val="110081"/>
                </a:solidFill>
                <a:latin typeface="Verdana"/>
                <a:cs typeface="Verdana"/>
              </a:rPr>
              <a:t>Especialista:</a:t>
            </a:r>
            <a:r>
              <a:rPr lang="es-US" sz="1050">
                <a:solidFill>
                  <a:srgbClr val="110081"/>
                </a:solidFill>
                <a:latin typeface="Verdana"/>
                <a:cs typeface="Verdana"/>
              </a:rPr>
              <a:t> Puede visitar a un especialista sin una referencia.</a:t>
            </a:r>
          </a:p>
        </p:txBody>
      </p:sp>
      <p:sp>
        <p:nvSpPr>
          <p:cNvPr id="35" name="object 6">
            <a:extLst>
              <a:ext uri="{FF2B5EF4-FFF2-40B4-BE49-F238E27FC236}">
                <a16:creationId xmlns:a16="http://schemas.microsoft.com/office/drawing/2014/main" id="{B223115C-56A2-A4B1-2669-D2F8316D8E2F}"/>
              </a:ext>
            </a:extLst>
          </p:cNvPr>
          <p:cNvSpPr txBox="1"/>
          <p:nvPr/>
        </p:nvSpPr>
        <p:spPr>
          <a:xfrm>
            <a:off x="958161" y="2942352"/>
            <a:ext cx="2961716" cy="1395895"/>
          </a:xfrm>
          <a:prstGeom prst="rect">
            <a:avLst/>
          </a:prstGeom>
        </p:spPr>
        <p:txBody>
          <a:bodyPr vert="horz" wrap="square" lIns="0" tIns="13335" rIns="0" bIns="0" rtlCol="0">
            <a:spAutoFit/>
          </a:bodyPr>
          <a:lstStyle/>
          <a:p>
            <a:pPr marL="12700" marR="5080">
              <a:spcBef>
                <a:spcPts val="105"/>
              </a:spcBef>
            </a:pPr>
            <a:r>
              <a:rPr lang="es-US" sz="1050" b="1" dirty="0">
                <a:solidFill>
                  <a:srgbClr val="110081"/>
                </a:solidFill>
                <a:latin typeface="Verdana"/>
                <a:cs typeface="Verdana"/>
              </a:rPr>
              <a:t>Red:</a:t>
            </a:r>
            <a:r>
              <a:rPr lang="es-US" sz="1050" dirty="0">
                <a:solidFill>
                  <a:srgbClr val="110081"/>
                </a:solidFill>
                <a:latin typeface="Verdana"/>
                <a:cs typeface="Verdana"/>
              </a:rPr>
              <a:t> Costos más bajos si usa proveedores y centros de cuidado de la salud de la red Open Access Plus (OAP).</a:t>
            </a:r>
          </a:p>
          <a:p>
            <a:pPr marL="184150" marR="5080" indent="-171450">
              <a:spcBef>
                <a:spcPts val="705"/>
              </a:spcBef>
              <a:buFont typeface="Arial" panose="020B0604020202020204" pitchFamily="34" charset="0"/>
              <a:buChar char="•"/>
            </a:pPr>
            <a:r>
              <a:rPr lang="es-US" sz="1050" dirty="0">
                <a:solidFill>
                  <a:srgbClr val="110081"/>
                </a:solidFill>
                <a:latin typeface="Verdana"/>
                <a:cs typeface="Verdana"/>
              </a:rPr>
              <a:t>Use la red de Cigna </a:t>
            </a:r>
            <a:r>
              <a:rPr lang="es-US" sz="1050" dirty="0" err="1">
                <a:solidFill>
                  <a:srgbClr val="110081"/>
                </a:solidFill>
                <a:latin typeface="Verdana"/>
                <a:cs typeface="Verdana"/>
              </a:rPr>
              <a:t>Healthcare</a:t>
            </a:r>
            <a:r>
              <a:rPr lang="es-US" sz="1050" b="1" baseline="30000" dirty="0">
                <a:solidFill>
                  <a:srgbClr val="110081"/>
                </a:solidFill>
                <a:latin typeface="Verdana"/>
                <a:cs typeface="Verdana"/>
              </a:rPr>
              <a:t>®</a:t>
            </a:r>
            <a:r>
              <a:rPr lang="es-US" sz="1050" dirty="0">
                <a:solidFill>
                  <a:srgbClr val="110081"/>
                </a:solidFill>
                <a:latin typeface="Verdana"/>
                <a:cs typeface="Verdana"/>
              </a:rPr>
              <a:t>, que incluye proveedores, centros de cuidado de la salud, laboratorios, centros de radiografías y radiología, y centros de atención </a:t>
            </a:r>
            <a:r>
              <a:rPr lang="es-US" sz="1050">
                <a:solidFill>
                  <a:srgbClr val="110081"/>
                </a:solidFill>
                <a:latin typeface="Verdana"/>
                <a:cs typeface="Verdana"/>
              </a:rPr>
              <a:t>de emergencia.</a:t>
            </a:r>
            <a:endParaRPr lang="es-US" sz="1050" dirty="0">
              <a:solidFill>
                <a:srgbClr val="110081"/>
              </a:solidFill>
              <a:latin typeface="Verdana"/>
              <a:cs typeface="Verdana"/>
            </a:endParaRPr>
          </a:p>
        </p:txBody>
      </p:sp>
      <p:sp>
        <p:nvSpPr>
          <p:cNvPr id="38" name="object 8">
            <a:extLst>
              <a:ext uri="{FF2B5EF4-FFF2-40B4-BE49-F238E27FC236}">
                <a16:creationId xmlns:a16="http://schemas.microsoft.com/office/drawing/2014/main" id="{6DBC8FA0-5A58-31EB-54BD-A2E5E42C8792}"/>
              </a:ext>
            </a:extLst>
          </p:cNvPr>
          <p:cNvSpPr txBox="1"/>
          <p:nvPr/>
        </p:nvSpPr>
        <p:spPr>
          <a:xfrm>
            <a:off x="347090" y="5297510"/>
            <a:ext cx="6927865" cy="166071"/>
          </a:xfrm>
          <a:prstGeom prst="rect">
            <a:avLst/>
          </a:prstGeom>
        </p:spPr>
        <p:txBody>
          <a:bodyPr vert="horz" wrap="square" lIns="0" tIns="12065" rIns="0" bIns="0" rtlCol="0">
            <a:spAutoFit/>
          </a:bodyPr>
          <a:lstStyle/>
          <a:p>
            <a:pPr marL="12700">
              <a:lnSpc>
                <a:spcPct val="100000"/>
              </a:lnSpc>
              <a:spcBef>
                <a:spcPts val="95"/>
              </a:spcBef>
              <a:tabLst>
                <a:tab pos="143510" algn="l"/>
              </a:tabLst>
            </a:pPr>
            <a:r>
              <a:rPr lang="es-US" sz="1000" spc="-10" dirty="0">
                <a:latin typeface="Arial Narrow" panose="020B0604020202020204" pitchFamily="34" charset="0"/>
                <a:cs typeface="Arial Narrow" panose="020B0604020202020204" pitchFamily="34" charset="0"/>
              </a:rPr>
              <a:t>1. Los planes pueden variar. Consulte los documentos del plan de su empleador para conocer los detalles relacionados con su plan médico específico.</a:t>
            </a:r>
          </a:p>
        </p:txBody>
      </p:sp>
      <p:sp>
        <p:nvSpPr>
          <p:cNvPr id="39" name="object 9">
            <a:extLst>
              <a:ext uri="{FF2B5EF4-FFF2-40B4-BE49-F238E27FC236}">
                <a16:creationId xmlns:a16="http://schemas.microsoft.com/office/drawing/2014/main" id="{D08A3A03-2BAC-09F1-0830-45BE49DAC8C0}"/>
              </a:ext>
            </a:extLst>
          </p:cNvPr>
          <p:cNvSpPr txBox="1"/>
          <p:nvPr/>
        </p:nvSpPr>
        <p:spPr>
          <a:xfrm>
            <a:off x="4995594" y="1532700"/>
            <a:ext cx="2404828" cy="659796"/>
          </a:xfrm>
          <a:prstGeom prst="rect">
            <a:avLst/>
          </a:prstGeom>
        </p:spPr>
        <p:txBody>
          <a:bodyPr vert="horz" wrap="square" lIns="0" tIns="13335" rIns="0" bIns="0" rtlCol="0">
            <a:spAutoFit/>
          </a:bodyPr>
          <a:lstStyle/>
          <a:p>
            <a:pPr marL="38100" marR="30480">
              <a:spcBef>
                <a:spcPts val="105"/>
              </a:spcBef>
            </a:pPr>
            <a:r>
              <a:rPr lang="es-US" sz="1050" b="1" dirty="0">
                <a:solidFill>
                  <a:srgbClr val="110081"/>
                </a:solidFill>
                <a:latin typeface="Verdana"/>
                <a:cs typeface="Verdana"/>
              </a:rPr>
              <a:t>Deducible y </a:t>
            </a:r>
            <a:r>
              <a:rPr lang="es-US" sz="1050" b="1" dirty="0" err="1">
                <a:solidFill>
                  <a:srgbClr val="110081"/>
                </a:solidFill>
                <a:latin typeface="Verdana"/>
                <a:cs typeface="Verdana"/>
              </a:rPr>
              <a:t>coseguro</a:t>
            </a:r>
            <a:r>
              <a:rPr lang="es-US" sz="1050" b="1" dirty="0">
                <a:solidFill>
                  <a:srgbClr val="110081"/>
                </a:solidFill>
                <a:latin typeface="Verdana"/>
                <a:cs typeface="Verdana"/>
              </a:rPr>
              <a:t>: </a:t>
            </a:r>
            <a:r>
              <a:rPr lang="es-US" sz="1050" dirty="0">
                <a:solidFill>
                  <a:srgbClr val="110081"/>
                </a:solidFill>
                <a:latin typeface="Verdana"/>
                <a:cs typeface="Verdana"/>
              </a:rPr>
              <a:t>No tiene un deducible ni un </a:t>
            </a:r>
            <a:r>
              <a:rPr lang="es-US" sz="1050" dirty="0" err="1">
                <a:solidFill>
                  <a:srgbClr val="110081"/>
                </a:solidFill>
                <a:latin typeface="Verdana"/>
                <a:cs typeface="Verdana"/>
              </a:rPr>
              <a:t>coseguro</a:t>
            </a:r>
            <a:r>
              <a:rPr lang="es-US" sz="1050" dirty="0">
                <a:solidFill>
                  <a:srgbClr val="110081"/>
                </a:solidFill>
                <a:latin typeface="Verdana"/>
                <a:cs typeface="Verdana"/>
              </a:rPr>
              <a:t>; en cambio, los servicios de cuidado de la salud cubiertos</a:t>
            </a:r>
            <a:r>
              <a:rPr lang="es-US" sz="1050" baseline="30000" dirty="0">
                <a:solidFill>
                  <a:srgbClr val="110081"/>
                </a:solidFill>
                <a:latin typeface="Verdana"/>
                <a:cs typeface="Verdana"/>
              </a:rPr>
              <a:t>1</a:t>
            </a:r>
            <a:r>
              <a:rPr lang="es-US" sz="1050" dirty="0">
                <a:solidFill>
                  <a:srgbClr val="110081"/>
                </a:solidFill>
                <a:latin typeface="Verdana"/>
                <a:cs typeface="Verdana"/>
              </a:rPr>
              <a:t> se pagan a través de copagos.</a:t>
            </a:r>
          </a:p>
        </p:txBody>
      </p:sp>
      <p:sp>
        <p:nvSpPr>
          <p:cNvPr id="40" name="object 10">
            <a:extLst>
              <a:ext uri="{FF2B5EF4-FFF2-40B4-BE49-F238E27FC236}">
                <a16:creationId xmlns:a16="http://schemas.microsoft.com/office/drawing/2014/main" id="{D2FA9D3F-4599-9E8D-3EA8-0D27F5C102E3}"/>
              </a:ext>
            </a:extLst>
          </p:cNvPr>
          <p:cNvSpPr txBox="1"/>
          <p:nvPr/>
        </p:nvSpPr>
        <p:spPr>
          <a:xfrm>
            <a:off x="4995666" y="2637563"/>
            <a:ext cx="2613849" cy="498213"/>
          </a:xfrm>
          <a:prstGeom prst="rect">
            <a:avLst/>
          </a:prstGeom>
        </p:spPr>
        <p:txBody>
          <a:bodyPr vert="horz" wrap="square" lIns="0" tIns="13335" rIns="0" bIns="0" rtlCol="0">
            <a:spAutoFit/>
          </a:bodyPr>
          <a:lstStyle/>
          <a:p>
            <a:pPr marL="38100" marR="30480">
              <a:spcBef>
                <a:spcPts val="105"/>
              </a:spcBef>
            </a:pPr>
            <a:r>
              <a:rPr lang="es-US" sz="1050" b="1" dirty="0">
                <a:solidFill>
                  <a:srgbClr val="110081"/>
                </a:solidFill>
                <a:latin typeface="Verdana"/>
                <a:cs typeface="Verdana"/>
              </a:rPr>
              <a:t>Copagos: </a:t>
            </a:r>
            <a:r>
              <a:rPr lang="es-US" sz="1050" dirty="0">
                <a:solidFill>
                  <a:srgbClr val="110081"/>
                </a:solidFill>
                <a:latin typeface="Verdana"/>
                <a:cs typeface="Verdana"/>
              </a:rPr>
              <a:t>Paga un copago por los servicios de cuidado de la salud cubiertos hasta alcanzar su desembolso máximo anual.</a:t>
            </a:r>
          </a:p>
        </p:txBody>
      </p:sp>
      <p:sp>
        <p:nvSpPr>
          <p:cNvPr id="42" name="object 11">
            <a:extLst>
              <a:ext uri="{FF2B5EF4-FFF2-40B4-BE49-F238E27FC236}">
                <a16:creationId xmlns:a16="http://schemas.microsoft.com/office/drawing/2014/main" id="{02F5C025-4F21-40F2-BD14-E32315A32D4F}"/>
              </a:ext>
            </a:extLst>
          </p:cNvPr>
          <p:cNvSpPr txBox="1"/>
          <p:nvPr/>
        </p:nvSpPr>
        <p:spPr>
          <a:xfrm>
            <a:off x="5020618" y="3582478"/>
            <a:ext cx="2254337" cy="821379"/>
          </a:xfrm>
          <a:prstGeom prst="rect">
            <a:avLst/>
          </a:prstGeom>
        </p:spPr>
        <p:txBody>
          <a:bodyPr vert="horz" wrap="square" lIns="0" tIns="13335" rIns="0" bIns="0" rtlCol="0">
            <a:spAutoFit/>
          </a:bodyPr>
          <a:lstStyle/>
          <a:p>
            <a:pPr marL="12700" marR="5080" indent="-635">
              <a:spcBef>
                <a:spcPts val="105"/>
              </a:spcBef>
            </a:pPr>
            <a:r>
              <a:rPr lang="es-US" sz="1050" b="1" dirty="0">
                <a:solidFill>
                  <a:srgbClr val="110081"/>
                </a:solidFill>
                <a:latin typeface="Verdana"/>
                <a:cs typeface="Verdana"/>
              </a:rPr>
              <a:t>Desembolso máximo:</a:t>
            </a:r>
            <a:r>
              <a:rPr lang="es-US" sz="1050" dirty="0">
                <a:solidFill>
                  <a:srgbClr val="110081"/>
                </a:solidFill>
                <a:latin typeface="Verdana"/>
                <a:cs typeface="Verdana"/>
              </a:rPr>
              <a:t> Una vez que alcanza un límite anual de pagos (desembolso máximo), </a:t>
            </a:r>
            <a:br>
              <a:rPr lang="es-US" sz="1050" dirty="0">
                <a:solidFill>
                  <a:srgbClr val="110081"/>
                </a:solidFill>
                <a:latin typeface="Verdana"/>
                <a:cs typeface="Verdana"/>
              </a:rPr>
            </a:br>
            <a:r>
              <a:rPr lang="es-US" sz="1050" dirty="0">
                <a:solidFill>
                  <a:srgbClr val="110081"/>
                </a:solidFill>
                <a:latin typeface="Verdana"/>
                <a:cs typeface="Verdana"/>
              </a:rPr>
              <a:t>su plan paga el 100% de los costos cubiertos.</a:t>
            </a:r>
          </a:p>
        </p:txBody>
      </p:sp>
      <p:grpSp>
        <p:nvGrpSpPr>
          <p:cNvPr id="43" name="object 12">
            <a:extLst>
              <a:ext uri="{FF2B5EF4-FFF2-40B4-BE49-F238E27FC236}">
                <a16:creationId xmlns:a16="http://schemas.microsoft.com/office/drawing/2014/main" id="{1B7FEDFF-0285-C8E1-3959-95BE20B84EE8}"/>
              </a:ext>
            </a:extLst>
          </p:cNvPr>
          <p:cNvGrpSpPr/>
          <p:nvPr/>
        </p:nvGrpSpPr>
        <p:grpSpPr>
          <a:xfrm>
            <a:off x="355220" y="1510659"/>
            <a:ext cx="438784" cy="402590"/>
            <a:chOff x="355220" y="1510659"/>
            <a:chExt cx="438784" cy="402590"/>
          </a:xfrm>
        </p:grpSpPr>
        <p:sp>
          <p:nvSpPr>
            <p:cNvPr id="44" name="object 13">
              <a:extLst>
                <a:ext uri="{FF2B5EF4-FFF2-40B4-BE49-F238E27FC236}">
                  <a16:creationId xmlns:a16="http://schemas.microsoft.com/office/drawing/2014/main" id="{CA361B21-BF59-62EA-20F3-58C7270C3FC1}"/>
                </a:ext>
              </a:extLst>
            </p:cNvPr>
            <p:cNvSpPr/>
            <p:nvPr/>
          </p:nvSpPr>
          <p:spPr>
            <a:xfrm>
              <a:off x="367380" y="1522820"/>
              <a:ext cx="414655" cy="378460"/>
            </a:xfrm>
            <a:custGeom>
              <a:avLst/>
              <a:gdLst/>
              <a:ahLst/>
              <a:cxnLst/>
              <a:rect l="l" t="t" r="r" b="b"/>
              <a:pathLst>
                <a:path w="414655" h="378460">
                  <a:moveTo>
                    <a:pt x="206883" y="35585"/>
                  </a:moveTo>
                  <a:lnTo>
                    <a:pt x="246989" y="8890"/>
                  </a:lnTo>
                  <a:lnTo>
                    <a:pt x="292557" y="0"/>
                  </a:lnTo>
                  <a:lnTo>
                    <a:pt x="338124" y="8890"/>
                  </a:lnTo>
                  <a:lnTo>
                    <a:pt x="378231" y="35585"/>
                  </a:lnTo>
                  <a:lnTo>
                    <a:pt x="378828" y="35585"/>
                  </a:lnTo>
                  <a:lnTo>
                    <a:pt x="405396" y="75730"/>
                  </a:lnTo>
                  <a:lnTo>
                    <a:pt x="414070" y="121285"/>
                  </a:lnTo>
                  <a:lnTo>
                    <a:pt x="404977" y="166738"/>
                  </a:lnTo>
                  <a:lnTo>
                    <a:pt x="378231" y="206527"/>
                  </a:lnTo>
                  <a:lnTo>
                    <a:pt x="206883" y="378091"/>
                  </a:lnTo>
                  <a:lnTo>
                    <a:pt x="35534" y="207137"/>
                  </a:lnTo>
                  <a:lnTo>
                    <a:pt x="8877" y="166992"/>
                  </a:lnTo>
                  <a:lnTo>
                    <a:pt x="0" y="121437"/>
                  </a:lnTo>
                  <a:lnTo>
                    <a:pt x="8877" y="75996"/>
                  </a:lnTo>
                  <a:lnTo>
                    <a:pt x="35534" y="36195"/>
                  </a:lnTo>
                  <a:lnTo>
                    <a:pt x="67500" y="13081"/>
                  </a:lnTo>
                  <a:lnTo>
                    <a:pt x="100711" y="2273"/>
                  </a:lnTo>
                  <a:lnTo>
                    <a:pt x="132778" y="1295"/>
                  </a:lnTo>
                  <a:lnTo>
                    <a:pt x="161315" y="7607"/>
                  </a:lnTo>
                  <a:lnTo>
                    <a:pt x="180225" y="15824"/>
                  </a:lnTo>
                  <a:lnTo>
                    <a:pt x="194576" y="25019"/>
                  </a:lnTo>
                  <a:lnTo>
                    <a:pt x="203695" y="32499"/>
                  </a:lnTo>
                  <a:lnTo>
                    <a:pt x="206883" y="35585"/>
                  </a:lnTo>
                  <a:close/>
                </a:path>
              </a:pathLst>
            </a:custGeom>
            <a:ln w="24320">
              <a:solidFill>
                <a:srgbClr val="03CC52"/>
              </a:solidFill>
            </a:ln>
          </p:spPr>
          <p:txBody>
            <a:bodyPr wrap="square" lIns="0" tIns="0" rIns="0" bIns="0" rtlCol="0"/>
            <a:lstStyle/>
            <a:p>
              <a:endParaRPr/>
            </a:p>
          </p:txBody>
        </p:sp>
        <p:sp>
          <p:nvSpPr>
            <p:cNvPr id="45" name="object 14">
              <a:extLst>
                <a:ext uri="{FF2B5EF4-FFF2-40B4-BE49-F238E27FC236}">
                  <a16:creationId xmlns:a16="http://schemas.microsoft.com/office/drawing/2014/main" id="{541AE331-222E-2EF6-3595-FBC8B50CDB68}"/>
                </a:ext>
              </a:extLst>
            </p:cNvPr>
            <p:cNvSpPr/>
            <p:nvPr/>
          </p:nvSpPr>
          <p:spPr>
            <a:xfrm>
              <a:off x="441199" y="1618627"/>
              <a:ext cx="266700" cy="162560"/>
            </a:xfrm>
            <a:custGeom>
              <a:avLst/>
              <a:gdLst/>
              <a:ahLst/>
              <a:cxnLst/>
              <a:rect l="l" t="t" r="r" b="b"/>
              <a:pathLst>
                <a:path w="266700" h="162560">
                  <a:moveTo>
                    <a:pt x="266128" y="81521"/>
                  </a:moveTo>
                  <a:lnTo>
                    <a:pt x="176809" y="81521"/>
                  </a:lnTo>
                  <a:lnTo>
                    <a:pt x="154939" y="162432"/>
                  </a:lnTo>
                  <a:lnTo>
                    <a:pt x="111188" y="0"/>
                  </a:lnTo>
                  <a:lnTo>
                    <a:pt x="89319" y="81521"/>
                  </a:lnTo>
                  <a:lnTo>
                    <a:pt x="0" y="81521"/>
                  </a:lnTo>
                </a:path>
              </a:pathLst>
            </a:custGeom>
            <a:ln w="24320">
              <a:solidFill>
                <a:srgbClr val="03CC52"/>
              </a:solidFill>
            </a:ln>
          </p:spPr>
          <p:txBody>
            <a:bodyPr wrap="square" lIns="0" tIns="0" rIns="0" bIns="0" rtlCol="0"/>
            <a:lstStyle/>
            <a:p>
              <a:endParaRPr/>
            </a:p>
          </p:txBody>
        </p:sp>
      </p:grpSp>
      <p:grpSp>
        <p:nvGrpSpPr>
          <p:cNvPr id="46" name="object 15">
            <a:extLst>
              <a:ext uri="{FF2B5EF4-FFF2-40B4-BE49-F238E27FC236}">
                <a16:creationId xmlns:a16="http://schemas.microsoft.com/office/drawing/2014/main" id="{0375B68B-2123-9ED1-AF1B-D001225F2E43}"/>
              </a:ext>
            </a:extLst>
          </p:cNvPr>
          <p:cNvGrpSpPr/>
          <p:nvPr/>
        </p:nvGrpSpPr>
        <p:grpSpPr>
          <a:xfrm>
            <a:off x="427739" y="2987865"/>
            <a:ext cx="293370" cy="439420"/>
            <a:chOff x="427739" y="2987865"/>
            <a:chExt cx="293370" cy="439420"/>
          </a:xfrm>
        </p:grpSpPr>
        <p:sp>
          <p:nvSpPr>
            <p:cNvPr id="47" name="object 16">
              <a:extLst>
                <a:ext uri="{FF2B5EF4-FFF2-40B4-BE49-F238E27FC236}">
                  <a16:creationId xmlns:a16="http://schemas.microsoft.com/office/drawing/2014/main" id="{8618F0B1-F95B-52F8-B68C-235A9C4BD233}"/>
                </a:ext>
              </a:extLst>
            </p:cNvPr>
            <p:cNvSpPr/>
            <p:nvPr/>
          </p:nvSpPr>
          <p:spPr>
            <a:xfrm>
              <a:off x="439957" y="3024469"/>
              <a:ext cx="269240" cy="390525"/>
            </a:xfrm>
            <a:custGeom>
              <a:avLst/>
              <a:gdLst/>
              <a:ahLst/>
              <a:cxnLst/>
              <a:rect l="l" t="t" r="r" b="b"/>
              <a:pathLst>
                <a:path w="269240" h="390525">
                  <a:moveTo>
                    <a:pt x="195567" y="0"/>
                  </a:moveTo>
                  <a:lnTo>
                    <a:pt x="256679" y="0"/>
                  </a:lnTo>
                  <a:lnTo>
                    <a:pt x="263410" y="0"/>
                  </a:lnTo>
                  <a:lnTo>
                    <a:pt x="268909" y="5486"/>
                  </a:lnTo>
                  <a:lnTo>
                    <a:pt x="268909" y="12204"/>
                  </a:lnTo>
                  <a:lnTo>
                    <a:pt x="268909" y="378218"/>
                  </a:lnTo>
                  <a:lnTo>
                    <a:pt x="268909" y="384924"/>
                  </a:lnTo>
                  <a:lnTo>
                    <a:pt x="263410" y="390410"/>
                  </a:lnTo>
                  <a:lnTo>
                    <a:pt x="256679" y="390410"/>
                  </a:lnTo>
                  <a:lnTo>
                    <a:pt x="12217" y="390410"/>
                  </a:lnTo>
                  <a:lnTo>
                    <a:pt x="5499" y="390410"/>
                  </a:lnTo>
                  <a:lnTo>
                    <a:pt x="0" y="384924"/>
                  </a:lnTo>
                  <a:lnTo>
                    <a:pt x="0" y="378218"/>
                  </a:lnTo>
                  <a:lnTo>
                    <a:pt x="0" y="12204"/>
                  </a:lnTo>
                  <a:lnTo>
                    <a:pt x="0" y="5486"/>
                  </a:lnTo>
                  <a:lnTo>
                    <a:pt x="5499" y="0"/>
                  </a:lnTo>
                  <a:lnTo>
                    <a:pt x="12217" y="0"/>
                  </a:lnTo>
                  <a:lnTo>
                    <a:pt x="73329" y="0"/>
                  </a:lnTo>
                </a:path>
              </a:pathLst>
            </a:custGeom>
            <a:ln w="24434">
              <a:solidFill>
                <a:srgbClr val="03CC52"/>
              </a:solidFill>
            </a:ln>
          </p:spPr>
          <p:txBody>
            <a:bodyPr wrap="square" lIns="0" tIns="0" rIns="0" bIns="0" rtlCol="0"/>
            <a:lstStyle/>
            <a:p>
              <a:endParaRPr/>
            </a:p>
          </p:txBody>
        </p:sp>
        <p:pic>
          <p:nvPicPr>
            <p:cNvPr id="48" name="object 17">
              <a:extLst>
                <a:ext uri="{FF2B5EF4-FFF2-40B4-BE49-F238E27FC236}">
                  <a16:creationId xmlns:a16="http://schemas.microsoft.com/office/drawing/2014/main" id="{2BD8D0CF-8710-6AC8-D44A-18EF169EB3A5}"/>
                </a:ext>
              </a:extLst>
            </p:cNvPr>
            <p:cNvPicPr/>
            <p:nvPr/>
          </p:nvPicPr>
          <p:blipFill>
            <a:blip r:embed="rId4" cstate="print"/>
            <a:stretch>
              <a:fillRect/>
            </a:stretch>
          </p:blipFill>
          <p:spPr>
            <a:xfrm>
              <a:off x="501091" y="2987865"/>
              <a:ext cx="146634" cy="97612"/>
            </a:xfrm>
            <a:prstGeom prst="rect">
              <a:avLst/>
            </a:prstGeom>
          </p:spPr>
        </p:pic>
        <p:sp>
          <p:nvSpPr>
            <p:cNvPr id="49" name="object 18">
              <a:extLst>
                <a:ext uri="{FF2B5EF4-FFF2-40B4-BE49-F238E27FC236}">
                  <a16:creationId xmlns:a16="http://schemas.microsoft.com/office/drawing/2014/main" id="{754CDED9-3495-131B-75E7-8823DE81A9B6}"/>
                </a:ext>
              </a:extLst>
            </p:cNvPr>
            <p:cNvSpPr/>
            <p:nvPr/>
          </p:nvSpPr>
          <p:spPr>
            <a:xfrm>
              <a:off x="488844" y="3158676"/>
              <a:ext cx="171450" cy="0"/>
            </a:xfrm>
            <a:custGeom>
              <a:avLst/>
              <a:gdLst/>
              <a:ahLst/>
              <a:cxnLst/>
              <a:rect l="l" t="t" r="r" b="b"/>
              <a:pathLst>
                <a:path w="171450">
                  <a:moveTo>
                    <a:pt x="0" y="0"/>
                  </a:moveTo>
                  <a:lnTo>
                    <a:pt x="171119" y="0"/>
                  </a:lnTo>
                </a:path>
              </a:pathLst>
            </a:custGeom>
            <a:ln w="24396">
              <a:solidFill>
                <a:srgbClr val="03CC52"/>
              </a:solidFill>
            </a:ln>
          </p:spPr>
          <p:txBody>
            <a:bodyPr wrap="square" lIns="0" tIns="0" rIns="0" bIns="0" rtlCol="0"/>
            <a:lstStyle/>
            <a:p>
              <a:endParaRPr/>
            </a:p>
          </p:txBody>
        </p:sp>
        <p:sp>
          <p:nvSpPr>
            <p:cNvPr id="50" name="object 19">
              <a:extLst>
                <a:ext uri="{FF2B5EF4-FFF2-40B4-BE49-F238E27FC236}">
                  <a16:creationId xmlns:a16="http://schemas.microsoft.com/office/drawing/2014/main" id="{D4DB0E31-D858-B3B9-5CBC-2BC48995CB3B}"/>
                </a:ext>
              </a:extLst>
            </p:cNvPr>
            <p:cNvSpPr/>
            <p:nvPr/>
          </p:nvSpPr>
          <p:spPr>
            <a:xfrm>
              <a:off x="488844" y="3219681"/>
              <a:ext cx="171450" cy="0"/>
            </a:xfrm>
            <a:custGeom>
              <a:avLst/>
              <a:gdLst/>
              <a:ahLst/>
              <a:cxnLst/>
              <a:rect l="l" t="t" r="r" b="b"/>
              <a:pathLst>
                <a:path w="171450">
                  <a:moveTo>
                    <a:pt x="0" y="0"/>
                  </a:moveTo>
                  <a:lnTo>
                    <a:pt x="171119" y="0"/>
                  </a:lnTo>
                </a:path>
              </a:pathLst>
            </a:custGeom>
            <a:ln w="24396">
              <a:solidFill>
                <a:srgbClr val="03CC52"/>
              </a:solidFill>
            </a:ln>
          </p:spPr>
          <p:txBody>
            <a:bodyPr wrap="square" lIns="0" tIns="0" rIns="0" bIns="0" rtlCol="0"/>
            <a:lstStyle/>
            <a:p>
              <a:endParaRPr/>
            </a:p>
          </p:txBody>
        </p:sp>
        <p:sp>
          <p:nvSpPr>
            <p:cNvPr id="51" name="object 20">
              <a:extLst>
                <a:ext uri="{FF2B5EF4-FFF2-40B4-BE49-F238E27FC236}">
                  <a16:creationId xmlns:a16="http://schemas.microsoft.com/office/drawing/2014/main" id="{81BC579A-AADF-5B2E-0543-320AE99E6553}"/>
                </a:ext>
              </a:extLst>
            </p:cNvPr>
            <p:cNvSpPr/>
            <p:nvPr/>
          </p:nvSpPr>
          <p:spPr>
            <a:xfrm>
              <a:off x="488844" y="3280684"/>
              <a:ext cx="171450" cy="0"/>
            </a:xfrm>
            <a:custGeom>
              <a:avLst/>
              <a:gdLst/>
              <a:ahLst/>
              <a:cxnLst/>
              <a:rect l="l" t="t" r="r" b="b"/>
              <a:pathLst>
                <a:path w="171450">
                  <a:moveTo>
                    <a:pt x="0" y="0"/>
                  </a:moveTo>
                  <a:lnTo>
                    <a:pt x="171119" y="0"/>
                  </a:lnTo>
                </a:path>
              </a:pathLst>
            </a:custGeom>
            <a:ln w="24396">
              <a:solidFill>
                <a:srgbClr val="03CC52"/>
              </a:solidFill>
            </a:ln>
          </p:spPr>
          <p:txBody>
            <a:bodyPr wrap="square" lIns="0" tIns="0" rIns="0" bIns="0" rtlCol="0"/>
            <a:lstStyle/>
            <a:p>
              <a:endParaRPr/>
            </a:p>
          </p:txBody>
        </p:sp>
      </p:grpSp>
      <p:sp>
        <p:nvSpPr>
          <p:cNvPr id="52" name="object 21">
            <a:extLst>
              <a:ext uri="{FF2B5EF4-FFF2-40B4-BE49-F238E27FC236}">
                <a16:creationId xmlns:a16="http://schemas.microsoft.com/office/drawing/2014/main" id="{6A94A184-92EC-E934-4AB4-35449CCC61E0}"/>
              </a:ext>
            </a:extLst>
          </p:cNvPr>
          <p:cNvSpPr/>
          <p:nvPr/>
        </p:nvSpPr>
        <p:spPr>
          <a:xfrm>
            <a:off x="4501108" y="2654376"/>
            <a:ext cx="415925" cy="317500"/>
          </a:xfrm>
          <a:custGeom>
            <a:avLst/>
            <a:gdLst/>
            <a:ahLst/>
            <a:cxnLst/>
            <a:rect l="l" t="t" r="r" b="b"/>
            <a:pathLst>
              <a:path w="415925" h="317500">
                <a:moveTo>
                  <a:pt x="146685" y="48806"/>
                </a:moveTo>
                <a:lnTo>
                  <a:pt x="122237" y="0"/>
                </a:lnTo>
                <a:lnTo>
                  <a:pt x="0" y="0"/>
                </a:lnTo>
                <a:lnTo>
                  <a:pt x="0" y="317220"/>
                </a:lnTo>
                <a:lnTo>
                  <a:pt x="415594" y="317220"/>
                </a:lnTo>
                <a:lnTo>
                  <a:pt x="415594" y="48806"/>
                </a:lnTo>
                <a:lnTo>
                  <a:pt x="146685" y="48806"/>
                </a:lnTo>
                <a:close/>
              </a:path>
            </a:pathLst>
          </a:custGeom>
          <a:ln w="24422">
            <a:solidFill>
              <a:srgbClr val="03CC52"/>
            </a:solidFill>
          </a:ln>
        </p:spPr>
        <p:txBody>
          <a:bodyPr wrap="square" lIns="0" tIns="0" rIns="0" bIns="0" rtlCol="0"/>
          <a:lstStyle/>
          <a:p>
            <a:endParaRPr/>
          </a:p>
        </p:txBody>
      </p:sp>
      <p:grpSp>
        <p:nvGrpSpPr>
          <p:cNvPr id="53" name="object 22">
            <a:extLst>
              <a:ext uri="{FF2B5EF4-FFF2-40B4-BE49-F238E27FC236}">
                <a16:creationId xmlns:a16="http://schemas.microsoft.com/office/drawing/2014/main" id="{A103FEBE-8240-A159-CAE1-3998459AC17A}"/>
              </a:ext>
            </a:extLst>
          </p:cNvPr>
          <p:cNvGrpSpPr/>
          <p:nvPr/>
        </p:nvGrpSpPr>
        <p:grpSpPr>
          <a:xfrm>
            <a:off x="378853" y="2247113"/>
            <a:ext cx="391160" cy="439420"/>
            <a:chOff x="378853" y="2247113"/>
            <a:chExt cx="391160" cy="439420"/>
          </a:xfrm>
        </p:grpSpPr>
        <p:sp>
          <p:nvSpPr>
            <p:cNvPr id="54" name="object 23">
              <a:extLst>
                <a:ext uri="{FF2B5EF4-FFF2-40B4-BE49-F238E27FC236}">
                  <a16:creationId xmlns:a16="http://schemas.microsoft.com/office/drawing/2014/main" id="{D3EAF23D-28E6-AB34-3E70-21BDD219DFA4}"/>
                </a:ext>
              </a:extLst>
            </p:cNvPr>
            <p:cNvSpPr/>
            <p:nvPr/>
          </p:nvSpPr>
          <p:spPr>
            <a:xfrm>
              <a:off x="391058" y="2491134"/>
              <a:ext cx="367030" cy="183515"/>
            </a:xfrm>
            <a:custGeom>
              <a:avLst/>
              <a:gdLst/>
              <a:ahLst/>
              <a:cxnLst/>
              <a:rect l="l" t="t" r="r" b="b"/>
              <a:pathLst>
                <a:path w="367030" h="183514">
                  <a:moveTo>
                    <a:pt x="0" y="183007"/>
                  </a:moveTo>
                  <a:lnTo>
                    <a:pt x="6540" y="134289"/>
                  </a:lnTo>
                  <a:lnTo>
                    <a:pt x="24993" y="90551"/>
                  </a:lnTo>
                  <a:lnTo>
                    <a:pt x="53632" y="53530"/>
                  </a:lnTo>
                  <a:lnTo>
                    <a:pt x="90728" y="24942"/>
                  </a:lnTo>
                  <a:lnTo>
                    <a:pt x="134543" y="6527"/>
                  </a:lnTo>
                  <a:lnTo>
                    <a:pt x="183349" y="0"/>
                  </a:lnTo>
                  <a:lnTo>
                    <a:pt x="232156" y="6527"/>
                  </a:lnTo>
                  <a:lnTo>
                    <a:pt x="275971" y="24942"/>
                  </a:lnTo>
                  <a:lnTo>
                    <a:pt x="313067" y="53530"/>
                  </a:lnTo>
                  <a:lnTo>
                    <a:pt x="341706" y="90551"/>
                  </a:lnTo>
                  <a:lnTo>
                    <a:pt x="360159" y="134289"/>
                  </a:lnTo>
                  <a:lnTo>
                    <a:pt x="366699" y="183007"/>
                  </a:lnTo>
                </a:path>
              </a:pathLst>
            </a:custGeom>
            <a:ln w="24409">
              <a:solidFill>
                <a:srgbClr val="03CC52"/>
              </a:solidFill>
            </a:ln>
          </p:spPr>
          <p:txBody>
            <a:bodyPr wrap="square" lIns="0" tIns="0" rIns="0" bIns="0" rtlCol="0"/>
            <a:lstStyle/>
            <a:p>
              <a:endParaRPr/>
            </a:p>
          </p:txBody>
        </p:sp>
        <p:pic>
          <p:nvPicPr>
            <p:cNvPr id="55" name="object 24">
              <a:extLst>
                <a:ext uri="{FF2B5EF4-FFF2-40B4-BE49-F238E27FC236}">
                  <a16:creationId xmlns:a16="http://schemas.microsoft.com/office/drawing/2014/main" id="{F6A0FC3F-3BCE-BE4A-D830-12411BE266CD}"/>
                </a:ext>
              </a:extLst>
            </p:cNvPr>
            <p:cNvPicPr/>
            <p:nvPr/>
          </p:nvPicPr>
          <p:blipFill>
            <a:blip r:embed="rId5" cstate="print"/>
            <a:stretch>
              <a:fillRect/>
            </a:stretch>
          </p:blipFill>
          <p:spPr>
            <a:xfrm>
              <a:off x="464413" y="2247113"/>
              <a:ext cx="219989" cy="405077"/>
            </a:xfrm>
            <a:prstGeom prst="rect">
              <a:avLst/>
            </a:prstGeom>
          </p:spPr>
        </p:pic>
      </p:grpSp>
      <p:grpSp>
        <p:nvGrpSpPr>
          <p:cNvPr id="56" name="object 25">
            <a:extLst>
              <a:ext uri="{FF2B5EF4-FFF2-40B4-BE49-F238E27FC236}">
                <a16:creationId xmlns:a16="http://schemas.microsoft.com/office/drawing/2014/main" id="{FA3032B8-2BE1-E8F8-00F8-87066EBC476F}"/>
              </a:ext>
            </a:extLst>
          </p:cNvPr>
          <p:cNvGrpSpPr/>
          <p:nvPr/>
        </p:nvGrpSpPr>
        <p:grpSpPr>
          <a:xfrm>
            <a:off x="4605020" y="1481270"/>
            <a:ext cx="208279" cy="415290"/>
            <a:chOff x="4605020" y="1481270"/>
            <a:chExt cx="208279" cy="415290"/>
          </a:xfrm>
        </p:grpSpPr>
        <p:sp>
          <p:nvSpPr>
            <p:cNvPr id="57" name="object 26">
              <a:extLst>
                <a:ext uri="{FF2B5EF4-FFF2-40B4-BE49-F238E27FC236}">
                  <a16:creationId xmlns:a16="http://schemas.microsoft.com/office/drawing/2014/main" id="{6E40D543-40E8-66E7-5159-8719FD49480C}"/>
                </a:ext>
              </a:extLst>
            </p:cNvPr>
            <p:cNvSpPr/>
            <p:nvPr/>
          </p:nvSpPr>
          <p:spPr>
            <a:xfrm>
              <a:off x="4617237" y="1530200"/>
              <a:ext cx="183515" cy="317500"/>
            </a:xfrm>
            <a:custGeom>
              <a:avLst/>
              <a:gdLst/>
              <a:ahLst/>
              <a:cxnLst/>
              <a:rect l="l" t="t" r="r" b="b"/>
              <a:pathLst>
                <a:path w="183514" h="317500">
                  <a:moveTo>
                    <a:pt x="183349" y="77101"/>
                  </a:moveTo>
                  <a:lnTo>
                    <a:pt x="170840" y="44056"/>
                  </a:lnTo>
                  <a:lnTo>
                    <a:pt x="151853" y="20447"/>
                  </a:lnTo>
                  <a:lnTo>
                    <a:pt x="125666" y="5892"/>
                  </a:lnTo>
                  <a:lnTo>
                    <a:pt x="91617" y="0"/>
                  </a:lnTo>
                  <a:lnTo>
                    <a:pt x="60502" y="3340"/>
                  </a:lnTo>
                  <a:lnTo>
                    <a:pt x="34023" y="16078"/>
                  </a:lnTo>
                  <a:lnTo>
                    <a:pt x="15278" y="37884"/>
                  </a:lnTo>
                  <a:lnTo>
                    <a:pt x="7327" y="68440"/>
                  </a:lnTo>
                  <a:lnTo>
                    <a:pt x="9740" y="94703"/>
                  </a:lnTo>
                  <a:lnTo>
                    <a:pt x="22225" y="116586"/>
                  </a:lnTo>
                  <a:lnTo>
                    <a:pt x="48856" y="137121"/>
                  </a:lnTo>
                  <a:lnTo>
                    <a:pt x="93687" y="159334"/>
                  </a:lnTo>
                  <a:lnTo>
                    <a:pt x="98882" y="161709"/>
                  </a:lnTo>
                  <a:lnTo>
                    <a:pt x="138887" y="182524"/>
                  </a:lnTo>
                  <a:lnTo>
                    <a:pt x="162712" y="202158"/>
                  </a:lnTo>
                  <a:lnTo>
                    <a:pt x="173901" y="223278"/>
                  </a:lnTo>
                  <a:lnTo>
                    <a:pt x="176022" y="248513"/>
                  </a:lnTo>
                  <a:lnTo>
                    <a:pt x="168059" y="279069"/>
                  </a:lnTo>
                  <a:lnTo>
                    <a:pt x="149301" y="300875"/>
                  </a:lnTo>
                  <a:lnTo>
                    <a:pt x="122821" y="313613"/>
                  </a:lnTo>
                  <a:lnTo>
                    <a:pt x="91732" y="316966"/>
                  </a:lnTo>
                  <a:lnTo>
                    <a:pt x="57708" y="311061"/>
                  </a:lnTo>
                  <a:lnTo>
                    <a:pt x="31521" y="296506"/>
                  </a:lnTo>
                  <a:lnTo>
                    <a:pt x="12509" y="272897"/>
                  </a:lnTo>
                  <a:lnTo>
                    <a:pt x="0" y="239852"/>
                  </a:lnTo>
                </a:path>
              </a:pathLst>
            </a:custGeom>
            <a:ln w="24434">
              <a:solidFill>
                <a:srgbClr val="03CC52"/>
              </a:solidFill>
            </a:ln>
          </p:spPr>
          <p:txBody>
            <a:bodyPr wrap="square" lIns="0" tIns="0" rIns="0" bIns="0" rtlCol="0"/>
            <a:lstStyle/>
            <a:p>
              <a:endParaRPr/>
            </a:p>
          </p:txBody>
        </p:sp>
        <p:sp>
          <p:nvSpPr>
            <p:cNvPr id="58" name="object 27">
              <a:extLst>
                <a:ext uri="{FF2B5EF4-FFF2-40B4-BE49-F238E27FC236}">
                  <a16:creationId xmlns:a16="http://schemas.microsoft.com/office/drawing/2014/main" id="{405AE8F4-53C8-C304-7EF2-97A9380C026A}"/>
                </a:ext>
              </a:extLst>
            </p:cNvPr>
            <p:cNvSpPr/>
            <p:nvPr/>
          </p:nvSpPr>
          <p:spPr>
            <a:xfrm>
              <a:off x="4708911" y="1481270"/>
              <a:ext cx="0" cy="415290"/>
            </a:xfrm>
            <a:custGeom>
              <a:avLst/>
              <a:gdLst/>
              <a:ahLst/>
              <a:cxnLst/>
              <a:rect l="l" t="t" r="r" b="b"/>
              <a:pathLst>
                <a:path h="415289">
                  <a:moveTo>
                    <a:pt x="0" y="0"/>
                  </a:moveTo>
                  <a:lnTo>
                    <a:pt x="0" y="414820"/>
                  </a:lnTo>
                </a:path>
              </a:pathLst>
            </a:custGeom>
            <a:ln w="24447">
              <a:solidFill>
                <a:srgbClr val="03CC52"/>
              </a:solidFill>
            </a:ln>
          </p:spPr>
          <p:txBody>
            <a:bodyPr wrap="square" lIns="0" tIns="0" rIns="0" bIns="0" rtlCol="0"/>
            <a:lstStyle/>
            <a:p>
              <a:endParaRPr/>
            </a:p>
          </p:txBody>
        </p:sp>
      </p:grpSp>
      <p:grpSp>
        <p:nvGrpSpPr>
          <p:cNvPr id="59" name="object 28">
            <a:extLst>
              <a:ext uri="{FF2B5EF4-FFF2-40B4-BE49-F238E27FC236}">
                <a16:creationId xmlns:a16="http://schemas.microsoft.com/office/drawing/2014/main" id="{0C7E6109-0046-9072-2BDE-56B128E8082E}"/>
              </a:ext>
            </a:extLst>
          </p:cNvPr>
          <p:cNvGrpSpPr/>
          <p:nvPr/>
        </p:nvGrpSpPr>
        <p:grpSpPr>
          <a:xfrm>
            <a:off x="4488903" y="3598455"/>
            <a:ext cx="440055" cy="219710"/>
            <a:chOff x="4488903" y="3598455"/>
            <a:chExt cx="440055" cy="219710"/>
          </a:xfrm>
        </p:grpSpPr>
        <p:sp>
          <p:nvSpPr>
            <p:cNvPr id="60" name="object 29">
              <a:extLst>
                <a:ext uri="{FF2B5EF4-FFF2-40B4-BE49-F238E27FC236}">
                  <a16:creationId xmlns:a16="http://schemas.microsoft.com/office/drawing/2014/main" id="{8F6D0347-9DF8-410B-A44E-6DB1962BCF00}"/>
                </a:ext>
              </a:extLst>
            </p:cNvPr>
            <p:cNvSpPr/>
            <p:nvPr/>
          </p:nvSpPr>
          <p:spPr>
            <a:xfrm>
              <a:off x="4501121" y="3610660"/>
              <a:ext cx="415925" cy="195580"/>
            </a:xfrm>
            <a:custGeom>
              <a:avLst/>
              <a:gdLst/>
              <a:ahLst/>
              <a:cxnLst/>
              <a:rect l="l" t="t" r="r" b="b"/>
              <a:pathLst>
                <a:path w="415925" h="195579">
                  <a:moveTo>
                    <a:pt x="0" y="0"/>
                  </a:moveTo>
                  <a:lnTo>
                    <a:pt x="415594" y="0"/>
                  </a:lnTo>
                  <a:lnTo>
                    <a:pt x="415594" y="195211"/>
                  </a:lnTo>
                  <a:lnTo>
                    <a:pt x="0" y="195211"/>
                  </a:lnTo>
                  <a:lnTo>
                    <a:pt x="0" y="0"/>
                  </a:lnTo>
                  <a:close/>
                </a:path>
              </a:pathLst>
            </a:custGeom>
            <a:ln w="24409">
              <a:solidFill>
                <a:srgbClr val="03CC52"/>
              </a:solidFill>
            </a:ln>
          </p:spPr>
          <p:txBody>
            <a:bodyPr wrap="square" lIns="0" tIns="0" rIns="0" bIns="0" rtlCol="0"/>
            <a:lstStyle/>
            <a:p>
              <a:endParaRPr/>
            </a:p>
          </p:txBody>
        </p:sp>
        <p:pic>
          <p:nvPicPr>
            <p:cNvPr id="61" name="object 30">
              <a:extLst>
                <a:ext uri="{FF2B5EF4-FFF2-40B4-BE49-F238E27FC236}">
                  <a16:creationId xmlns:a16="http://schemas.microsoft.com/office/drawing/2014/main" id="{12A88941-0528-2DF8-6BCC-C4CA0BD985FA}"/>
                </a:ext>
              </a:extLst>
            </p:cNvPr>
            <p:cNvPicPr/>
            <p:nvPr/>
          </p:nvPicPr>
          <p:blipFill>
            <a:blip r:embed="rId6" cstate="print"/>
            <a:stretch>
              <a:fillRect/>
            </a:stretch>
          </p:blipFill>
          <p:spPr>
            <a:xfrm>
              <a:off x="4647806" y="3647251"/>
              <a:ext cx="122208" cy="122019"/>
            </a:xfrm>
            <a:prstGeom prst="rect">
              <a:avLst/>
            </a:prstGeom>
          </p:spPr>
        </p:pic>
        <p:pic>
          <p:nvPicPr>
            <p:cNvPr id="62" name="object 31">
              <a:extLst>
                <a:ext uri="{FF2B5EF4-FFF2-40B4-BE49-F238E27FC236}">
                  <a16:creationId xmlns:a16="http://schemas.microsoft.com/office/drawing/2014/main" id="{3A431ADA-198C-E792-D51E-2074CA89D012}"/>
                </a:ext>
              </a:extLst>
            </p:cNvPr>
            <p:cNvPicPr/>
            <p:nvPr/>
          </p:nvPicPr>
          <p:blipFill>
            <a:blip r:embed="rId7" cstate="print"/>
            <a:stretch>
              <a:fillRect/>
            </a:stretch>
          </p:blipFill>
          <p:spPr>
            <a:xfrm>
              <a:off x="4488903" y="3720455"/>
              <a:ext cx="97751" cy="97621"/>
            </a:xfrm>
            <a:prstGeom prst="rect">
              <a:avLst/>
            </a:prstGeom>
          </p:spPr>
        </p:pic>
        <p:pic>
          <p:nvPicPr>
            <p:cNvPr id="63" name="object 32">
              <a:extLst>
                <a:ext uri="{FF2B5EF4-FFF2-40B4-BE49-F238E27FC236}">
                  <a16:creationId xmlns:a16="http://schemas.microsoft.com/office/drawing/2014/main" id="{933E3C11-051B-44A3-D652-EF723BE84FA5}"/>
                </a:ext>
              </a:extLst>
            </p:cNvPr>
            <p:cNvPicPr/>
            <p:nvPr/>
          </p:nvPicPr>
          <p:blipFill>
            <a:blip r:embed="rId8" cstate="print"/>
            <a:stretch>
              <a:fillRect/>
            </a:stretch>
          </p:blipFill>
          <p:spPr>
            <a:xfrm>
              <a:off x="4831156" y="3598455"/>
              <a:ext cx="97760" cy="97621"/>
            </a:xfrm>
            <a:prstGeom prst="rect">
              <a:avLst/>
            </a:prstGeom>
          </p:spPr>
        </p:pic>
        <p:pic>
          <p:nvPicPr>
            <p:cNvPr id="64" name="object 33">
              <a:extLst>
                <a:ext uri="{FF2B5EF4-FFF2-40B4-BE49-F238E27FC236}">
                  <a16:creationId xmlns:a16="http://schemas.microsoft.com/office/drawing/2014/main" id="{C246507C-86CB-1337-B819-7E659E047DFB}"/>
                </a:ext>
              </a:extLst>
            </p:cNvPr>
            <p:cNvPicPr/>
            <p:nvPr/>
          </p:nvPicPr>
          <p:blipFill>
            <a:blip r:embed="rId9" cstate="print"/>
            <a:stretch>
              <a:fillRect/>
            </a:stretch>
          </p:blipFill>
          <p:spPr>
            <a:xfrm>
              <a:off x="4488903" y="3598455"/>
              <a:ext cx="97751" cy="97621"/>
            </a:xfrm>
            <a:prstGeom prst="rect">
              <a:avLst/>
            </a:prstGeom>
          </p:spPr>
        </p:pic>
        <p:pic>
          <p:nvPicPr>
            <p:cNvPr id="65" name="object 34">
              <a:extLst>
                <a:ext uri="{FF2B5EF4-FFF2-40B4-BE49-F238E27FC236}">
                  <a16:creationId xmlns:a16="http://schemas.microsoft.com/office/drawing/2014/main" id="{02930984-3DA3-C6B9-0C2D-DD37697025EF}"/>
                </a:ext>
              </a:extLst>
            </p:cNvPr>
            <p:cNvPicPr/>
            <p:nvPr/>
          </p:nvPicPr>
          <p:blipFill>
            <a:blip r:embed="rId10" cstate="print"/>
            <a:stretch>
              <a:fillRect/>
            </a:stretch>
          </p:blipFill>
          <p:spPr>
            <a:xfrm>
              <a:off x="4831156" y="3720456"/>
              <a:ext cx="97761" cy="97620"/>
            </a:xfrm>
            <a:prstGeom prst="rect">
              <a:avLst/>
            </a:prstGeom>
          </p:spPr>
        </p:pic>
      </p:grpSp>
      <p:sp>
        <p:nvSpPr>
          <p:cNvPr id="66" name="object 35">
            <a:extLst>
              <a:ext uri="{FF2B5EF4-FFF2-40B4-BE49-F238E27FC236}">
                <a16:creationId xmlns:a16="http://schemas.microsoft.com/office/drawing/2014/main" id="{DFF7E155-97ED-4B1A-86CE-60E11BFE7BE7}"/>
              </a:ext>
            </a:extLst>
          </p:cNvPr>
          <p:cNvSpPr txBox="1">
            <a:spLocks noGrp="1"/>
          </p:cNvSpPr>
          <p:nvPr>
            <p:ph type="sldNum" sz="quarter" idx="7"/>
          </p:nvPr>
        </p:nvSpPr>
        <p:spPr>
          <a:xfrm>
            <a:off x="11151907" y="6386498"/>
            <a:ext cx="176529" cy="139065"/>
          </a:xfrm>
          <a:prstGeom prst="rect">
            <a:avLst/>
          </a:prstGeom>
        </p:spPr>
        <p:txBody>
          <a:bodyPr vert="horz" wrap="square" lIns="0" tIns="3175" rIns="0" bIns="0" rtlCol="0">
            <a:spAutoFit/>
          </a:bodyPr>
          <a:lstStyle/>
          <a:p>
            <a:pPr marL="12700">
              <a:lnSpc>
                <a:spcPct val="100000"/>
              </a:lnSpc>
              <a:spcBef>
                <a:spcPts val="25"/>
              </a:spcBef>
            </a:pPr>
            <a:fld id="{81D60167-4931-47E6-BA6A-407CBD079E47}" type="slidenum">
              <a:rPr spc="-25" dirty="0"/>
              <a:t>1</a:t>
            </a:fld>
            <a:endParaRPr spc="-25" dirty="0"/>
          </a:p>
        </p:txBody>
      </p:sp>
      <p:sp>
        <p:nvSpPr>
          <p:cNvPr id="67" name="object 36">
            <a:extLst>
              <a:ext uri="{FF2B5EF4-FFF2-40B4-BE49-F238E27FC236}">
                <a16:creationId xmlns:a16="http://schemas.microsoft.com/office/drawing/2014/main" id="{16C73A21-B94F-3728-9EC1-5E4C3521FAEA}"/>
              </a:ext>
            </a:extLst>
          </p:cNvPr>
          <p:cNvSpPr txBox="1">
            <a:spLocks noGrp="1"/>
          </p:cNvSpPr>
          <p:nvPr>
            <p:ph type="ftr" sz="quarter" idx="5"/>
          </p:nvPr>
        </p:nvSpPr>
        <p:spPr>
          <a:xfrm>
            <a:off x="1496006" y="6467155"/>
            <a:ext cx="3837994" cy="157735"/>
          </a:xfrm>
          <a:prstGeom prst="rect">
            <a:avLst/>
          </a:prstGeom>
        </p:spPr>
        <p:txBody>
          <a:bodyPr vert="horz" wrap="square" lIns="0" tIns="3810" rIns="0" bIns="0" rtlCol="0">
            <a:spAutoFit/>
          </a:bodyPr>
          <a:lstStyle/>
          <a:p>
            <a:pPr>
              <a:spcBef>
                <a:spcPts val="600"/>
              </a:spcBef>
            </a:pPr>
            <a:r>
              <a:rPr lang="es-US"/>
              <a:t>© 2026 Cigna Healthcare. Parte del contenido se suministra bajo licencia.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C43E3-4E88-D331-2068-00B96DF7BE12}"/>
            </a:ext>
          </a:extLst>
        </p:cNvPr>
        <p:cNvGrpSpPr/>
        <p:nvPr/>
      </p:nvGrpSpPr>
      <p:grpSpPr>
        <a:xfrm>
          <a:off x="0" y="0"/>
          <a:ext cx="0" cy="0"/>
          <a:chOff x="0" y="0"/>
          <a:chExt cx="0" cy="0"/>
        </a:xfrm>
      </p:grpSpPr>
      <p:pic>
        <p:nvPicPr>
          <p:cNvPr id="18" name="Picture 17">
            <a:extLst>
              <a:ext uri="{FF2B5EF4-FFF2-40B4-BE49-F238E27FC236}">
                <a16:creationId xmlns:a16="http://schemas.microsoft.com/office/drawing/2014/main" id="{28B18BEA-3014-6697-9191-9CB7410834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9462" y="0"/>
            <a:ext cx="4867786" cy="6858000"/>
          </a:xfrm>
          <a:prstGeom prst="rect">
            <a:avLst/>
          </a:prstGeom>
        </p:spPr>
      </p:pic>
      <p:sp>
        <p:nvSpPr>
          <p:cNvPr id="30" name="Title 29">
            <a:extLst>
              <a:ext uri="{FF2B5EF4-FFF2-40B4-BE49-F238E27FC236}">
                <a16:creationId xmlns:a16="http://schemas.microsoft.com/office/drawing/2014/main" id="{7B4122C4-F2EF-1972-8725-9732D4416D81}"/>
              </a:ext>
            </a:extLst>
          </p:cNvPr>
          <p:cNvSpPr>
            <a:spLocks noGrp="1"/>
          </p:cNvSpPr>
          <p:nvPr>
            <p:ph type="title"/>
          </p:nvPr>
        </p:nvSpPr>
        <p:spPr>
          <a:xfrm>
            <a:off x="346791" y="284561"/>
            <a:ext cx="11498417" cy="461665"/>
          </a:xfrm>
        </p:spPr>
        <p:txBody>
          <a:bodyPr/>
          <a:lstStyle/>
          <a:p>
            <a:r>
              <a:rPr lang="es-US"/>
              <a:t>Clearity: características del plan</a:t>
            </a:r>
          </a:p>
        </p:txBody>
      </p:sp>
      <p:sp>
        <p:nvSpPr>
          <p:cNvPr id="66" name="object 35">
            <a:extLst>
              <a:ext uri="{FF2B5EF4-FFF2-40B4-BE49-F238E27FC236}">
                <a16:creationId xmlns:a16="http://schemas.microsoft.com/office/drawing/2014/main" id="{AEE1E79D-D6FD-E87A-1926-B7961C0DF6A4}"/>
              </a:ext>
            </a:extLst>
          </p:cNvPr>
          <p:cNvSpPr txBox="1">
            <a:spLocks noGrp="1"/>
          </p:cNvSpPr>
          <p:nvPr>
            <p:ph type="sldNum" sz="quarter" idx="7"/>
          </p:nvPr>
        </p:nvSpPr>
        <p:spPr>
          <a:xfrm>
            <a:off x="11151907" y="6386498"/>
            <a:ext cx="176529" cy="139065"/>
          </a:xfrm>
          <a:prstGeom prst="rect">
            <a:avLst/>
          </a:prstGeom>
        </p:spPr>
        <p:txBody>
          <a:bodyPr vert="horz" wrap="square" lIns="0" tIns="3175" rIns="0" bIns="0" rtlCol="0">
            <a:spAutoFit/>
          </a:bodyPr>
          <a:lstStyle/>
          <a:p>
            <a:pPr marL="12700">
              <a:lnSpc>
                <a:spcPct val="100000"/>
              </a:lnSpc>
              <a:spcBef>
                <a:spcPts val="25"/>
              </a:spcBef>
            </a:pPr>
            <a:fld id="{81D60167-4931-47E6-BA6A-407CBD079E47}" type="slidenum">
              <a:rPr spc="-25" dirty="0"/>
              <a:t>2</a:t>
            </a:fld>
            <a:endParaRPr spc="-25" dirty="0"/>
          </a:p>
        </p:txBody>
      </p:sp>
      <p:sp>
        <p:nvSpPr>
          <p:cNvPr id="67" name="object 36">
            <a:extLst>
              <a:ext uri="{FF2B5EF4-FFF2-40B4-BE49-F238E27FC236}">
                <a16:creationId xmlns:a16="http://schemas.microsoft.com/office/drawing/2014/main" id="{DC89A924-4AD5-1E28-FA58-93D6D76B7E62}"/>
              </a:ext>
            </a:extLst>
          </p:cNvPr>
          <p:cNvSpPr txBox="1">
            <a:spLocks noGrp="1"/>
          </p:cNvSpPr>
          <p:nvPr>
            <p:ph type="ftr" sz="quarter" idx="5"/>
          </p:nvPr>
        </p:nvSpPr>
        <p:spPr>
          <a:xfrm>
            <a:off x="1496006" y="6163144"/>
            <a:ext cx="4964643" cy="542456"/>
          </a:xfrm>
          <a:prstGeom prst="rect">
            <a:avLst/>
          </a:prstGeom>
        </p:spPr>
        <p:txBody>
          <a:bodyPr vert="horz" wrap="square" lIns="0" tIns="3810" rIns="0" bIns="0" rtlCol="0">
            <a:spAutoFit/>
          </a:bodyPr>
          <a:lstStyle/>
          <a:p>
            <a:pPr>
              <a:spcBef>
                <a:spcPts val="600"/>
              </a:spcBef>
            </a:pPr>
            <a:r>
              <a:rPr lang="es-US" dirty="0"/>
              <a:t>Los productos y servicios de Cigna </a:t>
            </a:r>
            <a:r>
              <a:rPr lang="es-US" dirty="0" err="1"/>
              <a:t>Healthcare</a:t>
            </a:r>
            <a:r>
              <a:rPr lang="es-US" dirty="0"/>
              <a:t> se brindan exclusivamente por o a través de subsidiarias operativas de The Cigna Group, que incluyen a Cigna Health and Life </a:t>
            </a:r>
            <a:r>
              <a:rPr lang="es-US" dirty="0" err="1"/>
              <a:t>Insurance</a:t>
            </a:r>
            <a:r>
              <a:rPr lang="es-US" dirty="0"/>
              <a:t> Company (Bloomfield, CT).</a:t>
            </a:r>
          </a:p>
          <a:p>
            <a:pPr>
              <a:spcBef>
                <a:spcPts val="600"/>
              </a:spcBef>
            </a:pPr>
            <a:r>
              <a:rPr lang="es-US" dirty="0"/>
              <a:t>© 2026 Cigna </a:t>
            </a:r>
            <a:r>
              <a:rPr lang="es-US" dirty="0" err="1"/>
              <a:t>Healthcare</a:t>
            </a:r>
            <a:r>
              <a:rPr lang="es-US" dirty="0"/>
              <a:t>. Parte del contenido se suministra bajo licencia.</a:t>
            </a:r>
          </a:p>
        </p:txBody>
      </p:sp>
      <p:sp>
        <p:nvSpPr>
          <p:cNvPr id="2" name="object 4">
            <a:extLst>
              <a:ext uri="{FF2B5EF4-FFF2-40B4-BE49-F238E27FC236}">
                <a16:creationId xmlns:a16="http://schemas.microsoft.com/office/drawing/2014/main" id="{0EE70411-DFE2-F4B5-F387-C4FA99DB3C5E}"/>
              </a:ext>
            </a:extLst>
          </p:cNvPr>
          <p:cNvSpPr txBox="1"/>
          <p:nvPr/>
        </p:nvSpPr>
        <p:spPr>
          <a:xfrm>
            <a:off x="916482" y="1531429"/>
            <a:ext cx="7084518" cy="658514"/>
          </a:xfrm>
          <a:prstGeom prst="rect">
            <a:avLst/>
          </a:prstGeom>
        </p:spPr>
        <p:txBody>
          <a:bodyPr vert="horz" wrap="square" lIns="0" tIns="12065" rIns="0" bIns="0" rtlCol="0">
            <a:spAutoFit/>
          </a:bodyPr>
          <a:lstStyle/>
          <a:p>
            <a:pPr marL="12700" marR="5080"/>
            <a:r>
              <a:rPr lang="es-US" sz="1400" b="1" spc="-20" dirty="0" err="1">
                <a:solidFill>
                  <a:srgbClr val="110081"/>
                </a:solidFill>
                <a:latin typeface="Verdana"/>
                <a:cs typeface="Verdana"/>
              </a:rPr>
              <a:t>Clearity</a:t>
            </a:r>
            <a:r>
              <a:rPr lang="es-US" sz="1400" b="1" spc="-20" dirty="0">
                <a:solidFill>
                  <a:srgbClr val="110081"/>
                </a:solidFill>
                <a:latin typeface="Verdana"/>
                <a:cs typeface="Verdana"/>
              </a:rPr>
              <a:t> es un plan de salud </a:t>
            </a:r>
            <a:r>
              <a:rPr lang="es-US" sz="1400" b="1" spc="-20" dirty="0">
                <a:solidFill>
                  <a:srgbClr val="0033FF"/>
                </a:solidFill>
                <a:latin typeface="Verdana"/>
                <a:cs typeface="Verdana"/>
              </a:rPr>
              <a:t>solo con copagos</a:t>
            </a:r>
            <a:r>
              <a:rPr lang="es-US" sz="1400" b="1" spc="-20" dirty="0">
                <a:solidFill>
                  <a:srgbClr val="110081"/>
                </a:solidFill>
                <a:latin typeface="Verdana"/>
                <a:cs typeface="Verdana"/>
              </a:rPr>
              <a:t> que le permite conocer los costos antes de atenderse, con maneras sencillas de ver proveedores y copagos con anticipación. Las principales características incluyen:</a:t>
            </a:r>
          </a:p>
        </p:txBody>
      </p:sp>
      <p:grpSp>
        <p:nvGrpSpPr>
          <p:cNvPr id="3" name="object 25">
            <a:extLst>
              <a:ext uri="{FF2B5EF4-FFF2-40B4-BE49-F238E27FC236}">
                <a16:creationId xmlns:a16="http://schemas.microsoft.com/office/drawing/2014/main" id="{F9C76F01-7490-0C8F-E6F6-384A36FA5925}"/>
              </a:ext>
            </a:extLst>
          </p:cNvPr>
          <p:cNvGrpSpPr/>
          <p:nvPr/>
        </p:nvGrpSpPr>
        <p:grpSpPr>
          <a:xfrm>
            <a:off x="477521" y="1565910"/>
            <a:ext cx="208279" cy="415290"/>
            <a:chOff x="4605020" y="1481270"/>
            <a:chExt cx="208279" cy="415290"/>
          </a:xfrm>
        </p:grpSpPr>
        <p:sp>
          <p:nvSpPr>
            <p:cNvPr id="4" name="object 26">
              <a:extLst>
                <a:ext uri="{FF2B5EF4-FFF2-40B4-BE49-F238E27FC236}">
                  <a16:creationId xmlns:a16="http://schemas.microsoft.com/office/drawing/2014/main" id="{C2E19A94-D7A6-1F70-0C26-508FB0A4B6C8}"/>
                </a:ext>
              </a:extLst>
            </p:cNvPr>
            <p:cNvSpPr/>
            <p:nvPr/>
          </p:nvSpPr>
          <p:spPr>
            <a:xfrm>
              <a:off x="4617237" y="1530200"/>
              <a:ext cx="183515" cy="317500"/>
            </a:xfrm>
            <a:custGeom>
              <a:avLst/>
              <a:gdLst/>
              <a:ahLst/>
              <a:cxnLst/>
              <a:rect l="l" t="t" r="r" b="b"/>
              <a:pathLst>
                <a:path w="183514" h="317500">
                  <a:moveTo>
                    <a:pt x="183349" y="77101"/>
                  </a:moveTo>
                  <a:lnTo>
                    <a:pt x="170840" y="44056"/>
                  </a:lnTo>
                  <a:lnTo>
                    <a:pt x="151853" y="20447"/>
                  </a:lnTo>
                  <a:lnTo>
                    <a:pt x="125666" y="5892"/>
                  </a:lnTo>
                  <a:lnTo>
                    <a:pt x="91617" y="0"/>
                  </a:lnTo>
                  <a:lnTo>
                    <a:pt x="60502" y="3340"/>
                  </a:lnTo>
                  <a:lnTo>
                    <a:pt x="34023" y="16078"/>
                  </a:lnTo>
                  <a:lnTo>
                    <a:pt x="15278" y="37884"/>
                  </a:lnTo>
                  <a:lnTo>
                    <a:pt x="7327" y="68440"/>
                  </a:lnTo>
                  <a:lnTo>
                    <a:pt x="9740" y="94703"/>
                  </a:lnTo>
                  <a:lnTo>
                    <a:pt x="22225" y="116586"/>
                  </a:lnTo>
                  <a:lnTo>
                    <a:pt x="48856" y="137121"/>
                  </a:lnTo>
                  <a:lnTo>
                    <a:pt x="93687" y="159334"/>
                  </a:lnTo>
                  <a:lnTo>
                    <a:pt x="98882" y="161709"/>
                  </a:lnTo>
                  <a:lnTo>
                    <a:pt x="138887" y="182524"/>
                  </a:lnTo>
                  <a:lnTo>
                    <a:pt x="162712" y="202158"/>
                  </a:lnTo>
                  <a:lnTo>
                    <a:pt x="173901" y="223278"/>
                  </a:lnTo>
                  <a:lnTo>
                    <a:pt x="176022" y="248513"/>
                  </a:lnTo>
                  <a:lnTo>
                    <a:pt x="168059" y="279069"/>
                  </a:lnTo>
                  <a:lnTo>
                    <a:pt x="149301" y="300875"/>
                  </a:lnTo>
                  <a:lnTo>
                    <a:pt x="122821" y="313613"/>
                  </a:lnTo>
                  <a:lnTo>
                    <a:pt x="91732" y="316966"/>
                  </a:lnTo>
                  <a:lnTo>
                    <a:pt x="57708" y="311061"/>
                  </a:lnTo>
                  <a:lnTo>
                    <a:pt x="31521" y="296506"/>
                  </a:lnTo>
                  <a:lnTo>
                    <a:pt x="12509" y="272897"/>
                  </a:lnTo>
                  <a:lnTo>
                    <a:pt x="0" y="239852"/>
                  </a:lnTo>
                </a:path>
              </a:pathLst>
            </a:custGeom>
            <a:ln w="24434">
              <a:solidFill>
                <a:srgbClr val="03CC52"/>
              </a:solidFill>
            </a:ln>
          </p:spPr>
          <p:txBody>
            <a:bodyPr wrap="square" lIns="0" tIns="0" rIns="0" bIns="0" rtlCol="0"/>
            <a:lstStyle/>
            <a:p>
              <a:endParaRPr/>
            </a:p>
          </p:txBody>
        </p:sp>
        <p:sp>
          <p:nvSpPr>
            <p:cNvPr id="5" name="object 27">
              <a:extLst>
                <a:ext uri="{FF2B5EF4-FFF2-40B4-BE49-F238E27FC236}">
                  <a16:creationId xmlns:a16="http://schemas.microsoft.com/office/drawing/2014/main" id="{F5F36165-2269-D4AC-43D0-C6896B2A49EC}"/>
                </a:ext>
              </a:extLst>
            </p:cNvPr>
            <p:cNvSpPr/>
            <p:nvPr/>
          </p:nvSpPr>
          <p:spPr>
            <a:xfrm>
              <a:off x="4708911" y="1481270"/>
              <a:ext cx="0" cy="415290"/>
            </a:xfrm>
            <a:custGeom>
              <a:avLst/>
              <a:gdLst/>
              <a:ahLst/>
              <a:cxnLst/>
              <a:rect l="l" t="t" r="r" b="b"/>
              <a:pathLst>
                <a:path h="415289">
                  <a:moveTo>
                    <a:pt x="0" y="0"/>
                  </a:moveTo>
                  <a:lnTo>
                    <a:pt x="0" y="414820"/>
                  </a:lnTo>
                </a:path>
              </a:pathLst>
            </a:custGeom>
            <a:ln w="24447">
              <a:solidFill>
                <a:srgbClr val="03CC52"/>
              </a:solidFill>
            </a:ln>
          </p:spPr>
          <p:txBody>
            <a:bodyPr wrap="square" lIns="0" tIns="0" rIns="0" bIns="0" rtlCol="0"/>
            <a:lstStyle/>
            <a:p>
              <a:endParaRPr/>
            </a:p>
          </p:txBody>
        </p:sp>
      </p:grpSp>
      <p:sp>
        <p:nvSpPr>
          <p:cNvPr id="6" name="Content Placeholder 2">
            <a:extLst>
              <a:ext uri="{FF2B5EF4-FFF2-40B4-BE49-F238E27FC236}">
                <a16:creationId xmlns:a16="http://schemas.microsoft.com/office/drawing/2014/main" id="{86275CB3-63D7-86BA-BC9E-598B3F0B01EF}"/>
              </a:ext>
            </a:extLst>
          </p:cNvPr>
          <p:cNvSpPr txBox="1">
            <a:spLocks/>
          </p:cNvSpPr>
          <p:nvPr/>
        </p:nvSpPr>
        <p:spPr>
          <a:xfrm>
            <a:off x="761819" y="2301520"/>
            <a:ext cx="6212578" cy="1704954"/>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47015" marR="205740" indent="-171450">
              <a:spcAft>
                <a:spcPts val="600"/>
              </a:spcAft>
              <a:buClr>
                <a:srgbClr val="0033FF"/>
              </a:buClr>
              <a:buFont typeface="Arial" panose="020B0604020202020204" pitchFamily="34" charset="0"/>
              <a:buChar char="•"/>
              <a:tabLst>
                <a:tab pos="248285" algn="l"/>
              </a:tabLst>
              <a:defRPr/>
            </a:pPr>
            <a:r>
              <a:rPr lang="es-US" sz="1050" dirty="0">
                <a:solidFill>
                  <a:srgbClr val="110081"/>
                </a:solidFill>
                <a:latin typeface="Verdana" panose="020B0604030504040204" pitchFamily="34" charset="0"/>
                <a:ea typeface="Verdana" panose="020B0604030504040204" pitchFamily="34" charset="0"/>
                <a:cs typeface="Verdana" panose="020B0604030504040204" pitchFamily="34" charset="0"/>
              </a:rPr>
              <a:t>Sin deducible y sin </a:t>
            </a:r>
            <a:r>
              <a:rPr lang="es-US" sz="1050" dirty="0" err="1">
                <a:solidFill>
                  <a:srgbClr val="110081"/>
                </a:solidFill>
                <a:latin typeface="Verdana" panose="020B0604030504040204" pitchFamily="34" charset="0"/>
                <a:ea typeface="Verdana" panose="020B0604030504040204" pitchFamily="34" charset="0"/>
                <a:cs typeface="Verdana" panose="020B0604030504040204" pitchFamily="34" charset="0"/>
              </a:rPr>
              <a:t>coseguro</a:t>
            </a:r>
            <a:r>
              <a:rPr lang="es-US" sz="1050" dirty="0">
                <a:solidFill>
                  <a:srgbClr val="110081"/>
                </a:solidFill>
                <a:latin typeface="Verdana" panose="020B0604030504040204" pitchFamily="34" charset="0"/>
                <a:ea typeface="Verdana" panose="020B0604030504040204" pitchFamily="34" charset="0"/>
                <a:cs typeface="Verdana" panose="020B0604030504040204" pitchFamily="34" charset="0"/>
              </a:rPr>
              <a:t>, solo un copago</a:t>
            </a:r>
          </a:p>
          <a:p>
            <a:pPr marL="249554" indent="-173355">
              <a:spcAft>
                <a:spcPts val="600"/>
              </a:spcAft>
              <a:buClr>
                <a:srgbClr val="0033FF"/>
              </a:buClr>
              <a:buFont typeface="Arial"/>
              <a:buChar char="•"/>
              <a:tabLst>
                <a:tab pos="249554" algn="l"/>
              </a:tabLst>
              <a:defRPr/>
            </a:pPr>
            <a:r>
              <a:rPr lang="es-US" sz="1050" dirty="0">
                <a:solidFill>
                  <a:srgbClr val="110081"/>
                </a:solidFill>
                <a:latin typeface="Verdana" panose="020B0604030504040204" pitchFamily="34" charset="0"/>
                <a:ea typeface="Verdana" panose="020B0604030504040204" pitchFamily="34" charset="0"/>
                <a:cs typeface="Verdana" panose="020B0604030504040204" pitchFamily="34" charset="0"/>
              </a:rPr>
              <a:t>Más de 40 procedimientos quirúrgicos</a:t>
            </a:r>
            <a:r>
              <a:rPr lang="es-US" sz="1050" baseline="30000" dirty="0">
                <a:solidFill>
                  <a:srgbClr val="110081"/>
                </a:solidFill>
                <a:latin typeface="Verdana" panose="020B0604030504040204" pitchFamily="34" charset="0"/>
                <a:ea typeface="Verdana" panose="020B0604030504040204" pitchFamily="34" charset="0"/>
                <a:cs typeface="Verdana" panose="020B0604030504040204" pitchFamily="34" charset="0"/>
              </a:rPr>
              <a:t> </a:t>
            </a:r>
            <a:r>
              <a:rPr lang="es-US" sz="1050" dirty="0">
                <a:solidFill>
                  <a:srgbClr val="110081"/>
                </a:solidFill>
                <a:latin typeface="Verdana" panose="020B0604030504040204" pitchFamily="34" charset="0"/>
                <a:ea typeface="Verdana" panose="020B0604030504040204" pitchFamily="34" charset="0"/>
                <a:cs typeface="Verdana" panose="020B0604030504040204" pitchFamily="34" charset="0"/>
              </a:rPr>
              <a:t>cubiertos con un solo copago</a:t>
            </a:r>
            <a:r>
              <a:rPr lang="es-US" sz="1050" baseline="30000" dirty="0">
                <a:solidFill>
                  <a:srgbClr val="110081"/>
                </a:solidFill>
                <a:latin typeface="Verdana" panose="020B0604030504040204" pitchFamily="34" charset="0"/>
                <a:ea typeface="Verdana" panose="020B0604030504040204" pitchFamily="34" charset="0"/>
                <a:cs typeface="Verdana" panose="020B0604030504040204" pitchFamily="34" charset="0"/>
              </a:rPr>
              <a:t>2</a:t>
            </a:r>
          </a:p>
          <a:p>
            <a:pPr marL="249554" indent="-173355">
              <a:spcAft>
                <a:spcPts val="600"/>
              </a:spcAft>
              <a:buClr>
                <a:srgbClr val="0033FF"/>
              </a:buClr>
              <a:buFont typeface="Arial"/>
              <a:buChar char="•"/>
              <a:tabLst>
                <a:tab pos="249554" algn="l"/>
              </a:tabLst>
              <a:defRPr/>
            </a:pPr>
            <a:r>
              <a:rPr lang="es-US" sz="1050" dirty="0">
                <a:solidFill>
                  <a:srgbClr val="110081"/>
                </a:solidFill>
                <a:latin typeface="Verdana" panose="020B0604030504040204" pitchFamily="34" charset="0"/>
                <a:ea typeface="Verdana" panose="020B0604030504040204" pitchFamily="34" charset="0"/>
                <a:cs typeface="Verdana" panose="020B0604030504040204" pitchFamily="34" charset="0"/>
              </a:rPr>
              <a:t>La cobertura incluye cuidado de la salud del comportamiento</a:t>
            </a:r>
          </a:p>
          <a:p>
            <a:pPr marL="249554" indent="-173355">
              <a:spcAft>
                <a:spcPts val="600"/>
              </a:spcAft>
              <a:buClr>
                <a:srgbClr val="0033FF"/>
              </a:buClr>
              <a:buFont typeface="Arial"/>
              <a:buChar char="•"/>
              <a:tabLst>
                <a:tab pos="249554" algn="l"/>
              </a:tabLst>
            </a:pPr>
            <a:r>
              <a:rPr lang="es-US" sz="1050" dirty="0">
                <a:solidFill>
                  <a:srgbClr val="110081"/>
                </a:solidFill>
                <a:highlight>
                  <a:srgbClr val="FFFF00"/>
                </a:highlight>
                <a:latin typeface="Verdana" panose="020B0604030504040204" pitchFamily="34" charset="0"/>
                <a:ea typeface="Verdana" panose="020B0604030504040204" pitchFamily="34" charset="0"/>
              </a:rPr>
              <a:t>[Asistencia financiera:</a:t>
            </a:r>
            <a:r>
              <a:rPr lang="es-US" sz="1050" baseline="30000" dirty="0">
                <a:solidFill>
                  <a:srgbClr val="110081"/>
                </a:solidFill>
                <a:highlight>
                  <a:srgbClr val="FFFF00"/>
                </a:highlight>
                <a:latin typeface="Verdana" panose="020B0604030504040204" pitchFamily="34" charset="0"/>
                <a:ea typeface="Verdana" panose="020B0604030504040204" pitchFamily="34" charset="0"/>
              </a:rPr>
              <a:t>3</a:t>
            </a:r>
          </a:p>
          <a:p>
            <a:pPr marL="429554" lvl="1" indent="-173355">
              <a:spcAft>
                <a:spcPts val="600"/>
              </a:spcAft>
              <a:buClr>
                <a:srgbClr val="0033FF"/>
              </a:buClr>
              <a:buFont typeface="Arial"/>
              <a:buChar char="•"/>
              <a:tabLst>
                <a:tab pos="249554" algn="l"/>
              </a:tabLst>
            </a:pPr>
            <a:r>
              <a:rPr lang="es-US" sz="1050" dirty="0">
                <a:solidFill>
                  <a:srgbClr val="110081"/>
                </a:solidFill>
                <a:highlight>
                  <a:srgbClr val="FFFF00"/>
                </a:highlight>
                <a:latin typeface="Verdana" panose="020B0604030504040204" pitchFamily="34" charset="0"/>
                <a:ea typeface="Verdana" panose="020B0604030504040204" pitchFamily="34" charset="0"/>
              </a:rPr>
              <a:t>Hasta [$3,000] para ayudar a pagar copagos médicos</a:t>
            </a:r>
          </a:p>
          <a:p>
            <a:pPr marL="429554" lvl="1" indent="-173355">
              <a:spcAft>
                <a:spcPts val="600"/>
              </a:spcAft>
              <a:buClr>
                <a:srgbClr val="0033FF"/>
              </a:buClr>
              <a:buFont typeface="Arial"/>
              <a:buChar char="•"/>
              <a:tabLst>
                <a:tab pos="249554" algn="l"/>
              </a:tabLst>
            </a:pPr>
            <a:r>
              <a:rPr lang="es-US" sz="1050" dirty="0">
                <a:solidFill>
                  <a:srgbClr val="110081"/>
                </a:solidFill>
                <a:highlight>
                  <a:srgbClr val="FFFF00"/>
                </a:highlight>
                <a:latin typeface="Verdana" panose="020B0604030504040204" pitchFamily="34" charset="0"/>
                <a:ea typeface="Verdana" panose="020B0604030504040204" pitchFamily="34" charset="0"/>
              </a:rPr>
              <a:t>0% de interés, sin comisiones ni verificaciones crediticias]</a:t>
            </a:r>
          </a:p>
          <a:p>
            <a:pPr marL="249554" indent="-173355">
              <a:spcAft>
                <a:spcPts val="600"/>
              </a:spcAft>
              <a:buClr>
                <a:srgbClr val="0033FF"/>
              </a:buClr>
              <a:buFont typeface="Arial"/>
              <a:buChar char="•"/>
              <a:tabLst>
                <a:tab pos="249554" algn="l"/>
              </a:tabLst>
            </a:pPr>
            <a:r>
              <a:rPr lang="es-US" sz="1050" dirty="0">
                <a:solidFill>
                  <a:srgbClr val="110081"/>
                </a:solidFill>
                <a:highlight>
                  <a:srgbClr val="FFFF00"/>
                </a:highlight>
                <a:latin typeface="Verdana" panose="020B0604030504040204" pitchFamily="34" charset="0"/>
                <a:ea typeface="Verdana" panose="020B0604030504040204" pitchFamily="34" charset="0"/>
              </a:rPr>
              <a:t>[Farmacia: un solo copago por adelantado por cada receta]</a:t>
            </a:r>
          </a:p>
        </p:txBody>
      </p:sp>
      <p:sp>
        <p:nvSpPr>
          <p:cNvPr id="11" name="object 3">
            <a:extLst>
              <a:ext uri="{FF2B5EF4-FFF2-40B4-BE49-F238E27FC236}">
                <a16:creationId xmlns:a16="http://schemas.microsoft.com/office/drawing/2014/main" id="{50BAF5EB-91C7-B4DD-6C6C-FB8E9B3FD706}"/>
              </a:ext>
            </a:extLst>
          </p:cNvPr>
          <p:cNvSpPr txBox="1"/>
          <p:nvPr/>
        </p:nvSpPr>
        <p:spPr>
          <a:xfrm>
            <a:off x="8669392" y="1752600"/>
            <a:ext cx="3048181" cy="475771"/>
          </a:xfrm>
          <a:prstGeom prst="rect">
            <a:avLst/>
          </a:prstGeom>
        </p:spPr>
        <p:txBody>
          <a:bodyPr vert="horz" wrap="square" lIns="0" tIns="12065" rIns="0" bIns="0" rtlCol="0">
            <a:spAutoFit/>
          </a:bodyPr>
          <a:lstStyle/>
          <a:p>
            <a:pPr marL="12700">
              <a:lnSpc>
                <a:spcPts val="1880"/>
              </a:lnSpc>
              <a:spcBef>
                <a:spcPts val="95"/>
              </a:spcBef>
              <a:defRPr/>
            </a:pPr>
            <a:r>
              <a:rPr lang="es-US" sz="1400" b="1" dirty="0">
                <a:solidFill>
                  <a:srgbClr val="00CC51"/>
                </a:solidFill>
                <a:latin typeface="Verdana" panose="020B0604030504040204" pitchFamily="34" charset="0"/>
                <a:ea typeface="Verdana" panose="020B0604030504040204" pitchFamily="34" charset="0"/>
                <a:cs typeface="Verdana" panose="020B0604030504040204" pitchFamily="34" charset="0"/>
              </a:rPr>
              <a:t>Busque proveedores y consulte los copagos:</a:t>
            </a:r>
          </a:p>
        </p:txBody>
      </p:sp>
      <p:sp>
        <p:nvSpPr>
          <p:cNvPr id="12" name="Content Placeholder 2">
            <a:extLst>
              <a:ext uri="{FF2B5EF4-FFF2-40B4-BE49-F238E27FC236}">
                <a16:creationId xmlns:a16="http://schemas.microsoft.com/office/drawing/2014/main" id="{3D3EDE15-7412-F2A3-7B6F-0AF6DD23B873}"/>
              </a:ext>
            </a:extLst>
          </p:cNvPr>
          <p:cNvSpPr txBox="1">
            <a:spLocks/>
          </p:cNvSpPr>
          <p:nvPr/>
        </p:nvSpPr>
        <p:spPr>
          <a:xfrm>
            <a:off x="8534400" y="2438400"/>
            <a:ext cx="3352800" cy="3124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47015" marR="205740" indent="-171450">
              <a:lnSpc>
                <a:spcPts val="1500"/>
              </a:lnSpc>
              <a:spcAft>
                <a:spcPts val="1200"/>
              </a:spcAft>
              <a:buClr>
                <a:schemeClr val="bg1"/>
              </a:buClr>
              <a:buFont typeface="Arial" panose="020B0604020202020204" pitchFamily="34" charset="0"/>
              <a:buChar char="•"/>
              <a:tabLst>
                <a:tab pos="248285" algn="l"/>
              </a:tabLst>
              <a:defRPr/>
            </a:pPr>
            <a:r>
              <a:rPr lang="es-US" sz="1200" dirty="0">
                <a:solidFill>
                  <a:schemeClr val="bg1"/>
                </a:solidFill>
                <a:latin typeface="Verdana" panose="020B0604030504040204" pitchFamily="34" charset="0"/>
                <a:ea typeface="Verdana" panose="020B0604030504040204" pitchFamily="34" charset="0"/>
                <a:cs typeface="Verdana" panose="020B0604030504040204" pitchFamily="34" charset="0"/>
              </a:rPr>
              <a:t>Inicie sesión en la aplicación </a:t>
            </a:r>
            <a:r>
              <a:rPr lang="es-US" sz="1200" dirty="0" err="1">
                <a:solidFill>
                  <a:schemeClr val="bg1"/>
                </a:solidFill>
                <a:latin typeface="Verdana" panose="020B0604030504040204" pitchFamily="34" charset="0"/>
                <a:ea typeface="Verdana" panose="020B0604030504040204" pitchFamily="34" charset="0"/>
                <a:cs typeface="Verdana" panose="020B0604030504040204" pitchFamily="34" charset="0"/>
              </a:rPr>
              <a:t>myCigna</a:t>
            </a:r>
            <a:r>
              <a:rPr lang="es-US" sz="1200" b="1" baseline="30000" dirty="0">
                <a:solidFill>
                  <a:schemeClr val="bg1"/>
                </a:solidFill>
                <a:latin typeface="Verdana"/>
                <a:ea typeface="Verdana" panose="020B0604030504040204" pitchFamily="34" charset="0"/>
                <a:cs typeface="Verdana"/>
              </a:rPr>
              <a:t>®</a:t>
            </a:r>
            <a:r>
              <a:rPr lang="es-US" sz="1200" dirty="0">
                <a:solidFill>
                  <a:schemeClr val="bg1"/>
                </a:solidFill>
                <a:latin typeface="Verdana" panose="020B0604030504040204" pitchFamily="34" charset="0"/>
                <a:ea typeface="Verdana" panose="020B0604030504040204" pitchFamily="34" charset="0"/>
                <a:cs typeface="Verdana" panose="020B0604030504040204" pitchFamily="34" charset="0"/>
              </a:rPr>
              <a:t> o en </a:t>
            </a:r>
            <a:r>
              <a:rPr lang="es-US" sz="1200" b="1" dirty="0">
                <a:solidFill>
                  <a:schemeClr val="bg1"/>
                </a:solidFill>
                <a:latin typeface="Verdana" panose="020B0604030504040204" pitchFamily="34" charset="0"/>
                <a:ea typeface="Verdana" panose="020B0604030504040204" pitchFamily="34" charset="0"/>
                <a:cs typeface="Verdana" panose="020B0604030504040204" pitchFamily="34" charset="0"/>
                <a:hlinkClick r:id="rId4">
                  <a:extLst>
                    <a:ext uri="{A12FA001-AC4F-418D-AE19-62706E023703}">
                      <ahyp:hlinkClr xmlns:ahyp="http://schemas.microsoft.com/office/drawing/2018/hyperlinkcolor" val="tx"/>
                    </a:ext>
                  </a:extLst>
                </a:hlinkClick>
              </a:rPr>
              <a:t>myCigna.com</a:t>
            </a:r>
            <a:r>
              <a:rPr lang="es-US" sz="1200" dirty="0">
                <a:solidFill>
                  <a:schemeClr val="bg1"/>
                </a:solidFill>
                <a:latin typeface="Verdana" panose="020B0604030504040204" pitchFamily="34" charset="0"/>
                <a:ea typeface="Verdana" panose="020B0604030504040204" pitchFamily="34" charset="0"/>
                <a:cs typeface="Verdana" panose="020B0604030504040204" pitchFamily="34" charset="0"/>
              </a:rPr>
              <a:t>.</a:t>
            </a:r>
            <a:r>
              <a:rPr lang="es-US" sz="1200" baseline="30000" dirty="0">
                <a:solidFill>
                  <a:schemeClr val="bg1"/>
                </a:solidFill>
                <a:latin typeface="Verdana" panose="020B0604030504040204" pitchFamily="34" charset="0"/>
                <a:ea typeface="Verdana" panose="020B0604030504040204" pitchFamily="34" charset="0"/>
                <a:cs typeface="Verdana" panose="020B0604030504040204" pitchFamily="34" charset="0"/>
              </a:rPr>
              <a:t>4</a:t>
            </a:r>
          </a:p>
          <a:p>
            <a:pPr marL="247015" marR="205740" indent="-171450">
              <a:lnSpc>
                <a:spcPts val="1500"/>
              </a:lnSpc>
              <a:spcAft>
                <a:spcPts val="1200"/>
              </a:spcAft>
              <a:buClr>
                <a:schemeClr val="bg1"/>
              </a:buClr>
              <a:buFont typeface="Arial" panose="020B0604020202020204" pitchFamily="34" charset="0"/>
              <a:buChar char="•"/>
              <a:tabLst>
                <a:tab pos="248285" algn="l"/>
              </a:tabLst>
              <a:defRPr/>
            </a:pPr>
            <a:r>
              <a:rPr lang="es-US" sz="1200" dirty="0">
                <a:solidFill>
                  <a:schemeClr val="bg1"/>
                </a:solidFill>
                <a:latin typeface="Verdana" panose="020B0604030504040204" pitchFamily="34" charset="0"/>
                <a:ea typeface="Verdana" panose="020B0604030504040204" pitchFamily="34" charset="0"/>
                <a:cs typeface="Verdana" panose="020B0604030504040204" pitchFamily="34" charset="0"/>
              </a:rPr>
              <a:t>Escriba su problema en la barra de búsqueda; puede ser algo sencillo como: “Me duele la garganta”.</a:t>
            </a:r>
          </a:p>
          <a:p>
            <a:pPr marL="247015" marR="205740" indent="-171450">
              <a:lnSpc>
                <a:spcPts val="1500"/>
              </a:lnSpc>
              <a:spcAft>
                <a:spcPts val="1200"/>
              </a:spcAft>
              <a:buClr>
                <a:schemeClr val="bg1"/>
              </a:buClr>
              <a:buFont typeface="Arial" panose="020B0604020202020204" pitchFamily="34" charset="0"/>
              <a:buChar char="•"/>
              <a:tabLst>
                <a:tab pos="248285" algn="l"/>
              </a:tabLst>
              <a:defRPr/>
            </a:pPr>
            <a:r>
              <a:rPr lang="es-US" sz="1200" dirty="0">
                <a:solidFill>
                  <a:schemeClr val="bg1"/>
                </a:solidFill>
                <a:latin typeface="Verdana" panose="020B0604030504040204" pitchFamily="34" charset="0"/>
                <a:ea typeface="Verdana" panose="020B0604030504040204" pitchFamily="34" charset="0"/>
                <a:cs typeface="Verdana" panose="020B0604030504040204" pitchFamily="34" charset="0"/>
              </a:rPr>
              <a:t>Vea opciones de proveedores, centros de cuidado de la salud y los copagos.</a:t>
            </a:r>
          </a:p>
          <a:p>
            <a:pPr marL="247015" marR="205740" indent="-171450">
              <a:lnSpc>
                <a:spcPts val="1500"/>
              </a:lnSpc>
              <a:spcAft>
                <a:spcPts val="1200"/>
              </a:spcAft>
              <a:buClr>
                <a:schemeClr val="bg1"/>
              </a:buClr>
              <a:buFont typeface="Arial" panose="020B0604020202020204" pitchFamily="34" charset="0"/>
              <a:buChar char="•"/>
              <a:tabLst>
                <a:tab pos="248285" algn="l"/>
              </a:tabLst>
              <a:defRPr/>
            </a:pPr>
            <a:r>
              <a:rPr lang="es-US" sz="1200" dirty="0">
                <a:solidFill>
                  <a:schemeClr val="bg1"/>
                </a:solidFill>
                <a:latin typeface="Verdana" panose="020B0604030504040204" pitchFamily="34" charset="0"/>
                <a:ea typeface="Verdana" panose="020B0604030504040204" pitchFamily="34" charset="0"/>
                <a:cs typeface="Verdana" panose="020B0604030504040204" pitchFamily="34" charset="0"/>
              </a:rPr>
              <a:t>Compare ubicaciones y reseñas verificadas de los pacientes para poder elegir.</a:t>
            </a:r>
          </a:p>
        </p:txBody>
      </p:sp>
      <p:sp>
        <p:nvSpPr>
          <p:cNvPr id="16" name="object 12">
            <a:extLst>
              <a:ext uri="{FF2B5EF4-FFF2-40B4-BE49-F238E27FC236}">
                <a16:creationId xmlns:a16="http://schemas.microsoft.com/office/drawing/2014/main" id="{A647C0ED-401A-1CB4-F636-F7B6F64022F7}"/>
              </a:ext>
            </a:extLst>
          </p:cNvPr>
          <p:cNvSpPr txBox="1"/>
          <p:nvPr/>
        </p:nvSpPr>
        <p:spPr>
          <a:xfrm>
            <a:off x="344962" y="4279019"/>
            <a:ext cx="6964499" cy="1551066"/>
          </a:xfrm>
          <a:prstGeom prst="rect">
            <a:avLst/>
          </a:prstGeom>
        </p:spPr>
        <p:txBody>
          <a:bodyPr vert="horz" wrap="square" lIns="0" tIns="12065" rIns="0" bIns="0" rtlCol="0">
            <a:spAutoFit/>
          </a:bodyPr>
          <a:lstStyle/>
          <a:p>
            <a:pPr marL="228600" lvl="0" indent="-228600">
              <a:buFont typeface="+mj-lt"/>
              <a:buAutoNum type="arabicPeriod" startAt="2"/>
            </a:pPr>
            <a:r>
              <a:rPr kumimoji="0" lang="es-US" sz="1000" u="none" strike="noStrike" cap="none" normalizeH="0" noProof="0" dirty="0">
                <a:ln>
                  <a:noFill/>
                </a:ln>
                <a:effectLst/>
                <a:uLnTx/>
                <a:uFillTx/>
                <a:latin typeface="Arial Narrow" panose="020B0604020202020204" pitchFamily="34" charset="0"/>
                <a:ea typeface="Verdana" panose="020B0604030504040204" pitchFamily="34" charset="0"/>
                <a:cs typeface="Arial Narrow" panose="020B0604020202020204" pitchFamily="34" charset="0"/>
              </a:rPr>
              <a:t>Es posible que algunos procedimientos se ofrezcan con un copago único combinado, conocido de antemano, al utilizar proveedores participantes. El copago combinado generalmente incluye servicios cubiertos desde la admisión hasta el alta, y los exámenes previos a la admisión están cubiertos por $0 si usa un proveedor de la red. Es posible que se apliquen copagos adicionales para servicios en días diferentes, incluida la atención prequirúrgica y posquirúrgica. Los copagos varían según el plan. Revise los materiales de su plan para conocer los detalles.</a:t>
            </a:r>
          </a:p>
          <a:p>
            <a:pPr marL="228600" lvl="0" indent="-228600">
              <a:buFont typeface="+mj-lt"/>
              <a:buAutoNum type="arabicPeriod" startAt="2"/>
            </a:pPr>
            <a:r>
              <a:rPr kumimoji="0" lang="es-US" sz="1000" u="none" strike="noStrike" cap="none" normalizeH="0" noProof="0" dirty="0">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[Cigna </a:t>
            </a:r>
            <a:r>
              <a:rPr kumimoji="0" lang="es-US" sz="1000" u="none" strike="noStrike" cap="none" normalizeH="0" noProof="0" dirty="0" err="1">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Healthcare</a:t>
            </a:r>
            <a:r>
              <a:rPr kumimoji="0" lang="es-US" sz="1000" u="none" strike="noStrike" cap="none" normalizeH="0" noProof="0" dirty="0">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 contrata a una compañía externa, </a:t>
            </a:r>
            <a:r>
              <a:rPr kumimoji="0" lang="es-US" sz="1000" u="none" strike="noStrike" cap="none" normalizeH="0" noProof="0" dirty="0" err="1">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TempoPay</a:t>
            </a:r>
            <a:r>
              <a:rPr kumimoji="0" lang="es-US" sz="1000" u="none" strike="noStrike" cap="none" normalizeH="0" noProof="0" dirty="0">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 para ofrecer asistencia financiera opcional para los copagos. Cigna </a:t>
            </a:r>
            <a:r>
              <a:rPr kumimoji="0" lang="es-US" sz="1000" u="none" strike="noStrike" cap="none" normalizeH="0" noProof="0" dirty="0" err="1">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Healthcare</a:t>
            </a:r>
            <a:r>
              <a:rPr kumimoji="0" lang="es-US" sz="1000" u="none" strike="noStrike" cap="none" normalizeH="0" noProof="0" dirty="0">
                <a:ln>
                  <a:noFill/>
                </a:ln>
                <a:solidFill>
                  <a:schemeClr val="tx1"/>
                </a:solidFill>
                <a:effectLst/>
                <a:highlight>
                  <a:srgbClr val="FFFF00"/>
                </a:highlight>
                <a:uLnTx/>
                <a:uFillTx/>
                <a:latin typeface="Arial Narrow" panose="020B0604020202020204" pitchFamily="34" charset="0"/>
                <a:ea typeface="Verdana" panose="020B0604030504040204" pitchFamily="34" charset="0"/>
                <a:cs typeface="Arial Narrow" panose="020B0604020202020204" pitchFamily="34" charset="0"/>
              </a:rPr>
              <a:t> no es una entidad crediticia y no ofrece ni otorga crédito; es posible que se aplique un contrato por separado. Los términos y las comisiones pueden variar. Para obtener más información sobre los detalles y la elegibilidad, consulte los materiales de su plan.]</a:t>
            </a:r>
          </a:p>
          <a:p>
            <a:pPr marL="228600" lvl="0" indent="-228600">
              <a:buFont typeface="+mj-lt"/>
              <a:buAutoNum type="arabicPeriod" startAt="2"/>
            </a:pPr>
            <a:r>
              <a:rPr lang="es-US" sz="1000" dirty="0">
                <a:latin typeface="Arial Narrow" panose="020B0604020202020204" pitchFamily="34" charset="0"/>
                <a:cs typeface="Arial Narrow" panose="020B0604020202020204" pitchFamily="34" charset="0"/>
              </a:rPr>
              <a:t>Los clientes menores de 13 años no podrán registrarse en </a:t>
            </a:r>
            <a:r>
              <a:rPr lang="es-US" sz="1000" b="1" dirty="0">
                <a:latin typeface="Arial Narrow" panose="020B0604020202020204" pitchFamily="34" charset="0"/>
                <a:cs typeface="Arial Narrow" panose="020B0604020202020204" pitchFamily="34" charset="0"/>
                <a:hlinkClick r:id="rId5">
                  <a:extLst>
                    <a:ext uri="{A12FA001-AC4F-418D-AE19-62706E023703}">
                      <ahyp:hlinkClr xmlns:ahyp="http://schemas.microsoft.com/office/drawing/2018/hyperlinkcolor" val="tx"/>
                    </a:ext>
                  </a:extLst>
                </a:hlinkClick>
              </a:rPr>
              <a:t>myCigna.com</a:t>
            </a:r>
            <a:r>
              <a:rPr lang="es-US" sz="1000" dirty="0">
                <a:latin typeface="Arial Narrow" panose="020B0604020202020204" pitchFamily="34" charset="0"/>
                <a:cs typeface="Arial Narrow" panose="020B0604020202020204" pitchFamily="34" charset="0"/>
              </a:rPr>
              <a:t> (así como tampoco sus padres o tutores). La descarga y el uso de la aplicación </a:t>
            </a:r>
            <a:r>
              <a:rPr lang="es-US" sz="1000" dirty="0" err="1">
                <a:latin typeface="Arial Narrow" panose="020B0604020202020204" pitchFamily="34" charset="0"/>
                <a:cs typeface="Arial Narrow" panose="020B0604020202020204" pitchFamily="34" charset="0"/>
              </a:rPr>
              <a:t>myCigna</a:t>
            </a:r>
            <a:r>
              <a:rPr lang="es-US" sz="1000" dirty="0">
                <a:latin typeface="Arial Narrow" panose="020B0604020202020204" pitchFamily="34" charset="0"/>
                <a:cs typeface="Arial Narrow" panose="020B0604020202020204" pitchFamily="34" charset="0"/>
              </a:rPr>
              <a:t> están sujetos a los términos y las condiciones de la aplicación y la tienda en línea desde la cual se descargue. Se aplican los cargos estándares de las compañías de telefonía celular y uso de datos.</a:t>
            </a:r>
          </a:p>
        </p:txBody>
      </p:sp>
      <p:pic>
        <p:nvPicPr>
          <p:cNvPr id="14" name="Picture 13">
            <a:extLst>
              <a:ext uri="{FF2B5EF4-FFF2-40B4-BE49-F238E27FC236}">
                <a16:creationId xmlns:a16="http://schemas.microsoft.com/office/drawing/2014/main" id="{69B4FAEA-1542-C106-83E0-2126115BE282}"/>
              </a:ext>
            </a:extLst>
          </p:cNvPr>
          <p:cNvPicPr>
            <a:picLocks noChangeAspect="1"/>
          </p:cNvPicPr>
          <p:nvPr/>
        </p:nvPicPr>
        <p:blipFill>
          <a:blip r:embed="rId6"/>
          <a:stretch>
            <a:fillRect/>
          </a:stretch>
        </p:blipFill>
        <p:spPr>
          <a:xfrm>
            <a:off x="8643601" y="1099801"/>
            <a:ext cx="500399" cy="500399"/>
          </a:xfrm>
          <a:prstGeom prst="rect">
            <a:avLst/>
          </a:prstGeom>
        </p:spPr>
      </p:pic>
      <p:sp>
        <p:nvSpPr>
          <p:cNvPr id="7" name="TextBox 6">
            <a:extLst>
              <a:ext uri="{FF2B5EF4-FFF2-40B4-BE49-F238E27FC236}">
                <a16:creationId xmlns:a16="http://schemas.microsoft.com/office/drawing/2014/main" id="{A84A829C-B8AC-7D56-62B1-0F1278F47C5E}"/>
              </a:ext>
            </a:extLst>
          </p:cNvPr>
          <p:cNvSpPr txBox="1"/>
          <p:nvPr/>
        </p:nvSpPr>
        <p:spPr>
          <a:xfrm>
            <a:off x="7309462" y="0"/>
            <a:ext cx="4846716" cy="1600438"/>
          </a:xfrm>
          <a:prstGeom prst="rect">
            <a:avLst/>
          </a:prstGeom>
          <a:solidFill>
            <a:srgbClr val="FF0000"/>
          </a:solidFill>
        </p:spPr>
        <p:txBody>
          <a:bodyPr wrap="square" rtlCol="0">
            <a:spAutoFit/>
          </a:bodyPr>
          <a:lstStyle/>
          <a:p>
            <a:r>
              <a:rPr lang="en-US" sz="1200" b="1" u="sng" dirty="0">
                <a:solidFill>
                  <a:schemeClr val="bg1"/>
                </a:solidFill>
                <a:latin typeface="+mn-lt"/>
              </a:rPr>
              <a:t>NOTE TO PRESENTER: </a:t>
            </a:r>
            <a:r>
              <a:rPr lang="en-US" sz="1200" b="1" dirty="0">
                <a:solidFill>
                  <a:schemeClr val="bg1"/>
                </a:solidFill>
                <a:latin typeface="+mn-lt"/>
              </a:rPr>
              <a:t> Review and edit slide before use</a:t>
            </a:r>
          </a:p>
          <a:p>
            <a:pPr marL="285750" indent="-285750">
              <a:buFont typeface="Arial" panose="020B0604020202020204" pitchFamily="34" charset="0"/>
              <a:buChar char="•"/>
            </a:pPr>
            <a:r>
              <a:rPr lang="en-US" sz="1200" dirty="0">
                <a:solidFill>
                  <a:schemeClr val="bg1"/>
                </a:solidFill>
                <a:latin typeface="+mn-lt"/>
              </a:rPr>
              <a:t>If </a:t>
            </a:r>
            <a:r>
              <a:rPr lang="en-US" sz="1200" b="1" dirty="0">
                <a:solidFill>
                  <a:schemeClr val="bg1"/>
                </a:solidFill>
                <a:latin typeface="+mn-lt"/>
              </a:rPr>
              <a:t>not</a:t>
            </a:r>
            <a:r>
              <a:rPr lang="en-US" sz="1200" dirty="0">
                <a:solidFill>
                  <a:schemeClr val="bg1"/>
                </a:solidFill>
                <a:latin typeface="+mn-lt"/>
              </a:rPr>
              <a:t> offering financial assistance, delete the 3 financial assistance bullets and the 3</a:t>
            </a:r>
            <a:r>
              <a:rPr lang="en-US" sz="1200" baseline="30000" dirty="0">
                <a:solidFill>
                  <a:schemeClr val="bg1"/>
                </a:solidFill>
                <a:latin typeface="+mn-lt"/>
              </a:rPr>
              <a:t>rd</a:t>
            </a:r>
            <a:r>
              <a:rPr lang="en-US" sz="1200" dirty="0">
                <a:solidFill>
                  <a:schemeClr val="bg1"/>
                </a:solidFill>
                <a:latin typeface="+mn-lt"/>
              </a:rPr>
              <a:t> footnote. If offering financial assistance, confirm the amount is aligned to selection – if not, update amount. Then remove the yellow highlight.</a:t>
            </a:r>
          </a:p>
          <a:p>
            <a:pPr marL="285750" indent="-285750">
              <a:buFont typeface="Arial" panose="020B0604020202020204" pitchFamily="34" charset="0"/>
              <a:buChar char="•"/>
            </a:pPr>
            <a:r>
              <a:rPr lang="en-US" sz="1200" dirty="0">
                <a:solidFill>
                  <a:schemeClr val="bg1"/>
                </a:solidFill>
                <a:latin typeface="+mn-lt"/>
              </a:rPr>
              <a:t>If </a:t>
            </a:r>
            <a:r>
              <a:rPr lang="en-US" sz="1200" b="1" dirty="0">
                <a:solidFill>
                  <a:schemeClr val="bg1"/>
                </a:solidFill>
                <a:latin typeface="+mn-lt"/>
              </a:rPr>
              <a:t>not</a:t>
            </a:r>
            <a:r>
              <a:rPr lang="en-US" sz="1200" dirty="0">
                <a:solidFill>
                  <a:schemeClr val="bg1"/>
                </a:solidFill>
                <a:latin typeface="+mn-lt"/>
              </a:rPr>
              <a:t> offering pharmacy, delete the bullet. If offering pharmacy, remove the yellow highlight. </a:t>
            </a:r>
          </a:p>
          <a:p>
            <a:pPr algn="ctr"/>
            <a:r>
              <a:rPr lang="en-US" sz="1400" b="1" dirty="0">
                <a:solidFill>
                  <a:schemeClr val="bg1"/>
                </a:solidFill>
                <a:latin typeface="+mn-lt"/>
              </a:rPr>
              <a:t>Delete this red note box once completed.</a:t>
            </a:r>
          </a:p>
        </p:txBody>
      </p:sp>
    </p:spTree>
    <p:extLst>
      <p:ext uri="{BB962C8B-B14F-4D97-AF65-F5344CB8AC3E}">
        <p14:creationId xmlns:p14="http://schemas.microsoft.com/office/powerpoint/2010/main" val="7314635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2320</TotalTime>
  <Words>1558</Words>
  <Application>Microsoft Office PowerPoint</Application>
  <PresentationFormat>Widescreen</PresentationFormat>
  <Paragraphs>78</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Arial</vt:lpstr>
      <vt:lpstr>Arial Narrow</vt:lpstr>
      <vt:lpstr>Calibri</vt:lpstr>
      <vt:lpstr>Georgia</vt:lpstr>
      <vt:lpstr>Verdana</vt:lpstr>
      <vt:lpstr>Office Theme</vt:lpstr>
      <vt:lpstr>Clearity: plan de salud solo con copagos</vt:lpstr>
      <vt:lpstr>Clearity: características del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Wright, Phoebe</cp:lastModifiedBy>
  <cp:revision>30</cp:revision>
  <cp:lastPrinted>2026-06-12T14:54:19Z</cp:lastPrinted>
  <dcterms:created xsi:type="dcterms:W3CDTF">2025-08-08T01:59:52Z</dcterms:created>
  <dcterms:modified xsi:type="dcterms:W3CDTF">2026-06-18T13:58:12Z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0x010100649CD54E51F4FB4D8AB7656778EB66D4</vt:lpwstr>
  </property>
  <property fmtid="{D5CDD505-2E9C-101B-9397-08002B2CF9AE}" pid="3" name="Created">
    <vt:filetime>2025-05-23T00:00:00Z</vt:filetime>
  </property>
  <property fmtid="{D5CDD505-2E9C-101B-9397-08002B2CF9AE}" pid="4" name="Creator">
    <vt:lpwstr>Acrobat PDFMaker 25 for PowerPoint</vt:lpwstr>
  </property>
  <property fmtid="{D5CDD505-2E9C-101B-9397-08002B2CF9AE}" pid="5" name="LastSaved">
    <vt:filetime>2025-08-08T00:00:00Z</vt:filetime>
  </property>
  <property fmtid="{D5CDD505-2E9C-101B-9397-08002B2CF9AE}" pid="6" name="Producer">
    <vt:lpwstr>Adobe PDF Library 25.1.211</vt:lpwstr>
  </property>
  <property fmtid="{D5CDD505-2E9C-101B-9397-08002B2CF9AE}" pid="7" name="MSIP_Label_380a8334-8d79-4e2a-acf9-d055bd383803_Enabled">
    <vt:lpwstr>true</vt:lpwstr>
  </property>
  <property fmtid="{D5CDD505-2E9C-101B-9397-08002B2CF9AE}" pid="8" name="MSIP_Label_380a8334-8d79-4e2a-acf9-d055bd383803_SetDate">
    <vt:lpwstr>2026-01-07T15:41:19Z</vt:lpwstr>
  </property>
  <property fmtid="{D5CDD505-2E9C-101B-9397-08002B2CF9AE}" pid="9" name="MSIP_Label_380a8334-8d79-4e2a-acf9-d055bd383803_Method">
    <vt:lpwstr>Privileged</vt:lpwstr>
  </property>
  <property fmtid="{D5CDD505-2E9C-101B-9397-08002B2CF9AE}" pid="10" name="MSIP_Label_380a8334-8d79-4e2a-acf9-d055bd383803_Name">
    <vt:lpwstr>Internal</vt:lpwstr>
  </property>
  <property fmtid="{D5CDD505-2E9C-101B-9397-08002B2CF9AE}" pid="11" name="MSIP_Label_380a8334-8d79-4e2a-acf9-d055bd383803_SiteId">
    <vt:lpwstr>791b26cb-3fdf-47c3-b85d-bd9f037e3e7f</vt:lpwstr>
  </property>
  <property fmtid="{D5CDD505-2E9C-101B-9397-08002B2CF9AE}" pid="12" name="MSIP_Label_380a8334-8d79-4e2a-acf9-d055bd383803_ActionId">
    <vt:lpwstr>03e1bb4f-3c5f-4021-9519-25799d2308b3</vt:lpwstr>
  </property>
  <property fmtid="{D5CDD505-2E9C-101B-9397-08002B2CF9AE}" pid="13" name="MSIP_Label_380a8334-8d79-4e2a-acf9-d055bd383803_ContentBits">
    <vt:lpwstr>0</vt:lpwstr>
  </property>
  <property fmtid="{D5CDD505-2E9C-101B-9397-08002B2CF9AE}" pid="14" name="MSIP_Label_380a8334-8d79-4e2a-acf9-d055bd383803_Tag">
    <vt:lpwstr>10, 0, 1, 1</vt:lpwstr>
  </property>
</Properties>
</file>